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34"/>
  </p:notesMasterIdLst>
  <p:sldIdLst>
    <p:sldId id="280" r:id="rId2"/>
    <p:sldId id="296" r:id="rId3"/>
    <p:sldId id="256" r:id="rId4"/>
    <p:sldId id="257" r:id="rId5"/>
    <p:sldId id="286" r:id="rId6"/>
    <p:sldId id="292" r:id="rId7"/>
    <p:sldId id="259" r:id="rId8"/>
    <p:sldId id="282" r:id="rId9"/>
    <p:sldId id="261" r:id="rId10"/>
    <p:sldId id="278" r:id="rId11"/>
    <p:sldId id="263" r:id="rId12"/>
    <p:sldId id="262" r:id="rId13"/>
    <p:sldId id="265" r:id="rId14"/>
    <p:sldId id="260" r:id="rId15"/>
    <p:sldId id="269" r:id="rId16"/>
    <p:sldId id="287" r:id="rId17"/>
    <p:sldId id="266" r:id="rId18"/>
    <p:sldId id="294" r:id="rId19"/>
    <p:sldId id="295" r:id="rId20"/>
    <p:sldId id="270" r:id="rId21"/>
    <p:sldId id="271" r:id="rId22"/>
    <p:sldId id="272" r:id="rId23"/>
    <p:sldId id="273" r:id="rId24"/>
    <p:sldId id="288" r:id="rId25"/>
    <p:sldId id="274" r:id="rId26"/>
    <p:sldId id="275" r:id="rId27"/>
    <p:sldId id="276" r:id="rId28"/>
    <p:sldId id="277" r:id="rId29"/>
    <p:sldId id="283" r:id="rId30"/>
    <p:sldId id="284" r:id="rId31"/>
    <p:sldId id="293" r:id="rId32"/>
    <p:sldId id="29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5059" autoAdjust="0"/>
  </p:normalViewPr>
  <p:slideViewPr>
    <p:cSldViewPr snapToGrid="0">
      <p:cViewPr varScale="1">
        <p:scale>
          <a:sx n="86" d="100"/>
          <a:sy n="86" d="100"/>
        </p:scale>
        <p:origin x="331" y="58"/>
      </p:cViewPr>
      <p:guideLst/>
    </p:cSldViewPr>
  </p:slideViewPr>
  <p:outlineViewPr>
    <p:cViewPr>
      <p:scale>
        <a:sx n="33" d="100"/>
        <a:sy n="33" d="100"/>
      </p:scale>
      <p:origin x="0" y="-884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34B27-1FC3-4282-9D2D-18BB4167D7D2}"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F07F1-CA9C-4537-8FEA-C9DBC6616CA5}" type="slidenum">
              <a:rPr lang="en-US" smtClean="0"/>
              <a:t>‹#›</a:t>
            </a:fld>
            <a:endParaRPr lang="en-US"/>
          </a:p>
        </p:txBody>
      </p:sp>
    </p:spTree>
    <p:extLst>
      <p:ext uri="{BB962C8B-B14F-4D97-AF65-F5344CB8AC3E}">
        <p14:creationId xmlns:p14="http://schemas.microsoft.com/office/powerpoint/2010/main" val="326665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Feminism</a:t>
            </a:r>
            <a:r>
              <a:rPr lang="en-US" baseline="0" dirty="0"/>
              <a:t> is the advocacy of </a:t>
            </a:r>
            <a:r>
              <a:rPr lang="en-US" baseline="0" dirty="0" err="1"/>
              <a:t>womens</a:t>
            </a:r>
            <a:r>
              <a:rPr lang="en-US" baseline="0" dirty="0"/>
              <a:t> equal rights  It is through the strength of a women’s body, the wisdom of our hearts experiences and the purity of our intentions that determine </a:t>
            </a:r>
            <a:r>
              <a:rPr lang="en-US" baseline="0"/>
              <a:t>our quality of life. </a:t>
            </a:r>
            <a:endParaRPr lang="en-US" baseline="0" dirty="0"/>
          </a:p>
          <a:p>
            <a:r>
              <a:rPr lang="en-US" baseline="0" dirty="0" err="1"/>
              <a:t>Feminity</a:t>
            </a:r>
            <a:r>
              <a:rPr lang="en-US" baseline="0" dirty="0"/>
              <a:t> is</a:t>
            </a:r>
          </a:p>
        </p:txBody>
      </p:sp>
      <p:sp>
        <p:nvSpPr>
          <p:cNvPr id="4" name="Slide Number Placeholder 3"/>
          <p:cNvSpPr>
            <a:spLocks noGrp="1"/>
          </p:cNvSpPr>
          <p:nvPr>
            <p:ph type="sldNum" sz="quarter" idx="5"/>
          </p:nvPr>
        </p:nvSpPr>
        <p:spPr/>
        <p:txBody>
          <a:bodyPr/>
          <a:lstStyle/>
          <a:p>
            <a:fld id="{1BAF07F1-CA9C-4537-8FEA-C9DBC6616CA5}" type="slidenum">
              <a:rPr lang="en-US" smtClean="0"/>
              <a:t>3</a:t>
            </a:fld>
            <a:endParaRPr lang="en-US"/>
          </a:p>
        </p:txBody>
      </p:sp>
    </p:spTree>
    <p:extLst>
      <p:ext uri="{BB962C8B-B14F-4D97-AF65-F5344CB8AC3E}">
        <p14:creationId xmlns:p14="http://schemas.microsoft.com/office/powerpoint/2010/main" val="266442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left in Pandora’s Box is Hope. It is my hope that this</a:t>
            </a:r>
            <a:r>
              <a:rPr lang="en-US" baseline="0" dirty="0"/>
              <a:t> presentation will shed some light on the strength, voices and truth of women who seek to be co-creators with Christ in the world. </a:t>
            </a:r>
            <a:endParaRPr lang="en-US" dirty="0"/>
          </a:p>
        </p:txBody>
      </p:sp>
      <p:sp>
        <p:nvSpPr>
          <p:cNvPr id="4" name="Slide Number Placeholder 3"/>
          <p:cNvSpPr>
            <a:spLocks noGrp="1"/>
          </p:cNvSpPr>
          <p:nvPr>
            <p:ph type="sldNum" sz="quarter" idx="5"/>
          </p:nvPr>
        </p:nvSpPr>
        <p:spPr/>
        <p:txBody>
          <a:bodyPr/>
          <a:lstStyle/>
          <a:p>
            <a:fld id="{1BAF07F1-CA9C-4537-8FEA-C9DBC6616CA5}" type="slidenum">
              <a:rPr lang="en-US" smtClean="0"/>
              <a:t>4</a:t>
            </a:fld>
            <a:endParaRPr lang="en-US"/>
          </a:p>
        </p:txBody>
      </p:sp>
    </p:spTree>
    <p:extLst>
      <p:ext uri="{BB962C8B-B14F-4D97-AF65-F5344CB8AC3E}">
        <p14:creationId xmlns:p14="http://schemas.microsoft.com/office/powerpoint/2010/main" val="187125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a woman made or is a woman born? What are the roles of differentiation and what does integration look like? What does a woman want?  I raise these questions to hold in mind while exploring what the psychological underpinnings are within feminine spirituality. I will do this through vignettes of women throughout history in hopes of offering a few gems to you. </a:t>
            </a:r>
          </a:p>
          <a:p>
            <a:endParaRPr lang="en-US" dirty="0"/>
          </a:p>
        </p:txBody>
      </p:sp>
      <p:sp>
        <p:nvSpPr>
          <p:cNvPr id="4" name="Slide Number Placeholder 3"/>
          <p:cNvSpPr>
            <a:spLocks noGrp="1"/>
          </p:cNvSpPr>
          <p:nvPr>
            <p:ph type="sldNum" sz="quarter" idx="5"/>
          </p:nvPr>
        </p:nvSpPr>
        <p:spPr/>
        <p:txBody>
          <a:bodyPr/>
          <a:lstStyle/>
          <a:p>
            <a:fld id="{1BAF07F1-CA9C-4537-8FEA-C9DBC6616CA5}" type="slidenum">
              <a:rPr lang="en-US" smtClean="0"/>
              <a:t>5</a:t>
            </a:fld>
            <a:endParaRPr lang="en-US"/>
          </a:p>
        </p:txBody>
      </p:sp>
    </p:spTree>
    <p:extLst>
      <p:ext uri="{BB962C8B-B14F-4D97-AF65-F5344CB8AC3E}">
        <p14:creationId xmlns:p14="http://schemas.microsoft.com/office/powerpoint/2010/main" val="315750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human brokenness gives rise to divinity- Hildegard Von </a:t>
            </a:r>
            <a:r>
              <a:rPr lang="en-US" dirty="0" err="1"/>
              <a:t>Bingen</a:t>
            </a:r>
            <a:r>
              <a:rPr lang="en-US" dirty="0"/>
              <a:t> (1098-1179)</a:t>
            </a:r>
          </a:p>
        </p:txBody>
      </p:sp>
      <p:sp>
        <p:nvSpPr>
          <p:cNvPr id="4" name="Slide Number Placeholder 3"/>
          <p:cNvSpPr>
            <a:spLocks noGrp="1"/>
          </p:cNvSpPr>
          <p:nvPr>
            <p:ph type="sldNum" sz="quarter" idx="5"/>
          </p:nvPr>
        </p:nvSpPr>
        <p:spPr/>
        <p:txBody>
          <a:bodyPr/>
          <a:lstStyle/>
          <a:p>
            <a:fld id="{1BAF07F1-CA9C-4537-8FEA-C9DBC6616CA5}" type="slidenum">
              <a:rPr lang="en-US" smtClean="0"/>
              <a:t>7</a:t>
            </a:fld>
            <a:endParaRPr lang="en-US"/>
          </a:p>
        </p:txBody>
      </p:sp>
    </p:spTree>
    <p:extLst>
      <p:ext uri="{BB962C8B-B14F-4D97-AF65-F5344CB8AC3E}">
        <p14:creationId xmlns:p14="http://schemas.microsoft.com/office/powerpoint/2010/main" val="1002444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a:t>
            </a:r>
            <a:r>
              <a:rPr lang="en-US" baseline="0" dirty="0"/>
              <a:t> on listening to interior corporeal memories are constantly present in clinical dyad </a:t>
            </a:r>
            <a:endParaRPr lang="en-US" dirty="0"/>
          </a:p>
          <a:p>
            <a:endParaRPr lang="en-US" dirty="0"/>
          </a:p>
        </p:txBody>
      </p:sp>
      <p:sp>
        <p:nvSpPr>
          <p:cNvPr id="4" name="Slide Number Placeholder 3"/>
          <p:cNvSpPr>
            <a:spLocks noGrp="1"/>
          </p:cNvSpPr>
          <p:nvPr>
            <p:ph type="sldNum" sz="quarter" idx="5"/>
          </p:nvPr>
        </p:nvSpPr>
        <p:spPr/>
        <p:txBody>
          <a:bodyPr/>
          <a:lstStyle/>
          <a:p>
            <a:fld id="{1BAF07F1-CA9C-4537-8FEA-C9DBC6616CA5}" type="slidenum">
              <a:rPr lang="en-US" smtClean="0"/>
              <a:t>10</a:t>
            </a:fld>
            <a:endParaRPr lang="en-US"/>
          </a:p>
        </p:txBody>
      </p:sp>
    </p:spTree>
    <p:extLst>
      <p:ext uri="{BB962C8B-B14F-4D97-AF65-F5344CB8AC3E}">
        <p14:creationId xmlns:p14="http://schemas.microsoft.com/office/powerpoint/2010/main" val="2369095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Expanding gender to sexuality belongs famously to Marie Bonaparte. This photo</a:t>
            </a:r>
            <a:r>
              <a:rPr lang="en-US" baseline="0" dirty="0"/>
              <a:t> was taken in 1939.</a:t>
            </a:r>
            <a:endParaRPr lang="en-US" dirty="0"/>
          </a:p>
        </p:txBody>
      </p:sp>
      <p:sp>
        <p:nvSpPr>
          <p:cNvPr id="4" name="Slide Number Placeholder 3"/>
          <p:cNvSpPr>
            <a:spLocks noGrp="1"/>
          </p:cNvSpPr>
          <p:nvPr>
            <p:ph type="sldNum" sz="quarter" idx="5"/>
          </p:nvPr>
        </p:nvSpPr>
        <p:spPr/>
        <p:txBody>
          <a:bodyPr/>
          <a:lstStyle/>
          <a:p>
            <a:fld id="{1BAF07F1-CA9C-4537-8FEA-C9DBC6616CA5}" type="slidenum">
              <a:rPr lang="en-US" smtClean="0"/>
              <a:t>12</a:t>
            </a:fld>
            <a:endParaRPr lang="en-US"/>
          </a:p>
        </p:txBody>
      </p:sp>
    </p:spTree>
    <p:extLst>
      <p:ext uri="{BB962C8B-B14F-4D97-AF65-F5344CB8AC3E}">
        <p14:creationId xmlns:p14="http://schemas.microsoft.com/office/powerpoint/2010/main" val="1941362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Visionaries abound within feminine Christian mysticism. Julian of Norwich writes about her vision of Jesus. (1342-1462)</a:t>
            </a:r>
          </a:p>
        </p:txBody>
      </p:sp>
      <p:sp>
        <p:nvSpPr>
          <p:cNvPr id="4" name="Slide Number Placeholder 3"/>
          <p:cNvSpPr>
            <a:spLocks noGrp="1"/>
          </p:cNvSpPr>
          <p:nvPr>
            <p:ph type="sldNum" sz="quarter" idx="5"/>
          </p:nvPr>
        </p:nvSpPr>
        <p:spPr/>
        <p:txBody>
          <a:bodyPr/>
          <a:lstStyle/>
          <a:p>
            <a:fld id="{1BAF07F1-CA9C-4537-8FEA-C9DBC6616CA5}" type="slidenum">
              <a:rPr lang="en-US" smtClean="0"/>
              <a:t>14</a:t>
            </a:fld>
            <a:endParaRPr lang="en-US"/>
          </a:p>
        </p:txBody>
      </p:sp>
    </p:spTree>
    <p:extLst>
      <p:ext uri="{BB962C8B-B14F-4D97-AF65-F5344CB8AC3E}">
        <p14:creationId xmlns:p14="http://schemas.microsoft.com/office/powerpoint/2010/main" val="84569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Shelly</a:t>
            </a:r>
            <a:r>
              <a:rPr lang="en-US" baseline="0" dirty="0"/>
              <a:t> lived from 1797-1851</a:t>
            </a:r>
          </a:p>
          <a:p>
            <a:r>
              <a:rPr lang="en-US" baseline="0" dirty="0"/>
              <a:t>She endured tragedy and tumults her whole life.  Mother died giving birth to her, sister committed suicide,</a:t>
            </a:r>
          </a:p>
          <a:p>
            <a:r>
              <a:rPr lang="en-US" baseline="0" dirty="0"/>
              <a:t>Five births only one lived to adulthood, and husband died in boating accident.</a:t>
            </a:r>
          </a:p>
          <a:p>
            <a:endParaRPr lang="en-US" baseline="0" dirty="0"/>
          </a:p>
          <a:p>
            <a:r>
              <a:rPr lang="en-US" baseline="0" dirty="0"/>
              <a:t>Her book Frankenstein was written when she was 21 years old.  The book explores ideals about beauty, goodness, longing for love,.</a:t>
            </a:r>
            <a:endParaRPr lang="en-US" dirty="0"/>
          </a:p>
        </p:txBody>
      </p:sp>
      <p:sp>
        <p:nvSpPr>
          <p:cNvPr id="4" name="Slide Number Placeholder 3"/>
          <p:cNvSpPr>
            <a:spLocks noGrp="1"/>
          </p:cNvSpPr>
          <p:nvPr>
            <p:ph type="sldNum" sz="quarter" idx="5"/>
          </p:nvPr>
        </p:nvSpPr>
        <p:spPr/>
        <p:txBody>
          <a:bodyPr/>
          <a:lstStyle/>
          <a:p>
            <a:fld id="{1BAF07F1-CA9C-4537-8FEA-C9DBC6616CA5}" type="slidenum">
              <a:rPr lang="en-US" smtClean="0"/>
              <a:t>21</a:t>
            </a:fld>
            <a:endParaRPr lang="en-US"/>
          </a:p>
        </p:txBody>
      </p:sp>
    </p:spTree>
    <p:extLst>
      <p:ext uri="{BB962C8B-B14F-4D97-AF65-F5344CB8AC3E}">
        <p14:creationId xmlns:p14="http://schemas.microsoft.com/office/powerpoint/2010/main" val="1111004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 Freud in 1925</a:t>
            </a:r>
          </a:p>
          <a:p>
            <a:r>
              <a:rPr lang="en-US" dirty="0"/>
              <a:t>He had</a:t>
            </a:r>
            <a:r>
              <a:rPr lang="en-US" baseline="0" dirty="0"/>
              <a:t> just started working on his paper, Inhibitions, Symptoms and Anxiety when she took to his couch for two hours every day for her analysis. He finished his paper and she wrote a research paper on “Considerations on Anatomical Causes of Female Frigidity. </a:t>
            </a:r>
            <a:endParaRPr lang="en-US" dirty="0"/>
          </a:p>
        </p:txBody>
      </p:sp>
      <p:sp>
        <p:nvSpPr>
          <p:cNvPr id="4" name="Slide Number Placeholder 3"/>
          <p:cNvSpPr>
            <a:spLocks noGrp="1"/>
          </p:cNvSpPr>
          <p:nvPr>
            <p:ph type="sldNum" sz="quarter" idx="5"/>
          </p:nvPr>
        </p:nvSpPr>
        <p:spPr/>
        <p:txBody>
          <a:bodyPr/>
          <a:lstStyle/>
          <a:p>
            <a:fld id="{1BAF07F1-CA9C-4537-8FEA-C9DBC6616CA5}" type="slidenum">
              <a:rPr lang="en-US" smtClean="0"/>
              <a:t>23</a:t>
            </a:fld>
            <a:endParaRPr lang="en-US"/>
          </a:p>
        </p:txBody>
      </p:sp>
    </p:spTree>
    <p:extLst>
      <p:ext uri="{BB962C8B-B14F-4D97-AF65-F5344CB8AC3E}">
        <p14:creationId xmlns:p14="http://schemas.microsoft.com/office/powerpoint/2010/main" val="4859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9806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18191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747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8328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3319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564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6233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517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679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89664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3/19/2019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3013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3/19/2019</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399062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A0C1D6-9019-4D0E-B9C1-B6C09BB6D474}"/>
              </a:ext>
            </a:extLst>
          </p:cNvPr>
          <p:cNvPicPr>
            <a:picLocks noGrp="1" noChangeAspect="1"/>
          </p:cNvPicPr>
          <p:nvPr>
            <p:ph idx="4294967295"/>
          </p:nvPr>
        </p:nvPicPr>
        <p:blipFill rotWithShape="1">
          <a:blip r:embed="rId4"/>
          <a:srcRect t="16045"/>
          <a:stretch/>
        </p:blipFill>
        <p:spPr>
          <a:xfrm>
            <a:off x="0" y="0"/>
            <a:ext cx="12192000" cy="6858000"/>
          </a:xfrm>
          <a:prstGeom prst="rect">
            <a:avLst/>
          </a:prstGeom>
        </p:spPr>
      </p:pic>
      <p:pic>
        <p:nvPicPr>
          <p:cNvPr id="3" name="10 Instrumental piece">
            <a:hlinkClick r:id="" action="ppaction://media"/>
            <a:extLst>
              <a:ext uri="{FF2B5EF4-FFF2-40B4-BE49-F238E27FC236}">
                <a16:creationId xmlns:a16="http://schemas.microsoft.com/office/drawing/2014/main" id="{690289B7-3AA7-4685-AF95-65645894436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65777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99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62CA-8FF0-4D2F-8CD2-3EA37E5C0B75}"/>
              </a:ext>
            </a:extLst>
          </p:cNvPr>
          <p:cNvSpPr>
            <a:spLocks noGrp="1"/>
          </p:cNvSpPr>
          <p:nvPr>
            <p:ph type="title"/>
          </p:nvPr>
        </p:nvSpPr>
        <p:spPr/>
        <p:txBody>
          <a:bodyPr/>
          <a:lstStyle/>
          <a:p>
            <a:r>
              <a:rPr lang="en-US" dirty="0"/>
              <a:t>Rosemary Balsam</a:t>
            </a:r>
          </a:p>
        </p:txBody>
      </p:sp>
      <p:sp>
        <p:nvSpPr>
          <p:cNvPr id="3" name="Content Placeholder 2">
            <a:extLst>
              <a:ext uri="{FF2B5EF4-FFF2-40B4-BE49-F238E27FC236}">
                <a16:creationId xmlns:a16="http://schemas.microsoft.com/office/drawing/2014/main" id="{9D5752E9-4AA4-4DC6-A253-81BD13DF3653}"/>
              </a:ext>
            </a:extLst>
          </p:cNvPr>
          <p:cNvSpPr>
            <a:spLocks noGrp="1"/>
          </p:cNvSpPr>
          <p:nvPr>
            <p:ph sz="half" idx="1"/>
          </p:nvPr>
        </p:nvSpPr>
        <p:spPr/>
        <p:txBody>
          <a:bodyPr/>
          <a:lstStyle/>
          <a:p>
            <a:r>
              <a:rPr lang="en-US" dirty="0"/>
              <a:t>Life is not lived outside of the body</a:t>
            </a:r>
          </a:p>
          <a:p>
            <a:r>
              <a:rPr lang="en-US" dirty="0"/>
              <a:t>Stay focused on body through pregnancy and childbirth and to think about body’s contribution to gender. </a:t>
            </a:r>
          </a:p>
          <a:p>
            <a:r>
              <a:rPr lang="en-US" dirty="0"/>
              <a:t>Women are separate from man, children and being mothers</a:t>
            </a:r>
          </a:p>
          <a:p>
            <a:endParaRPr lang="en-US" dirty="0"/>
          </a:p>
        </p:txBody>
      </p:sp>
      <p:sp>
        <p:nvSpPr>
          <p:cNvPr id="4" name="Content Placeholder 3">
            <a:extLst>
              <a:ext uri="{FF2B5EF4-FFF2-40B4-BE49-F238E27FC236}">
                <a16:creationId xmlns:a16="http://schemas.microsoft.com/office/drawing/2014/main" id="{05A1CD32-C481-42F7-A09A-25431A771CEF}"/>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379BFA09-F40E-4978-9D94-23BCA777C688}"/>
              </a:ext>
            </a:extLst>
          </p:cNvPr>
          <p:cNvPicPr>
            <a:picLocks noChangeAspect="1"/>
          </p:cNvPicPr>
          <p:nvPr/>
        </p:nvPicPr>
        <p:blipFill>
          <a:blip r:embed="rId3"/>
          <a:stretch>
            <a:fillRect/>
          </a:stretch>
        </p:blipFill>
        <p:spPr>
          <a:xfrm>
            <a:off x="6413771" y="1864194"/>
            <a:ext cx="3514404" cy="4716701"/>
          </a:xfrm>
          <a:prstGeom prst="rect">
            <a:avLst/>
          </a:prstGeom>
        </p:spPr>
      </p:pic>
    </p:spTree>
    <p:extLst>
      <p:ext uri="{BB962C8B-B14F-4D97-AF65-F5344CB8AC3E}">
        <p14:creationId xmlns:p14="http://schemas.microsoft.com/office/powerpoint/2010/main" val="50971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0F52-F896-475E-B066-CA3C103D3C91}"/>
              </a:ext>
            </a:extLst>
          </p:cNvPr>
          <p:cNvSpPr>
            <a:spLocks noGrp="1"/>
          </p:cNvSpPr>
          <p:nvPr>
            <p:ph type="title"/>
          </p:nvPr>
        </p:nvSpPr>
        <p:spPr/>
        <p:txBody>
          <a:bodyPr/>
          <a:lstStyle/>
          <a:p>
            <a:r>
              <a:rPr lang="en-US" dirty="0"/>
              <a:t>Role of Female Body</a:t>
            </a:r>
          </a:p>
        </p:txBody>
      </p:sp>
      <p:sp>
        <p:nvSpPr>
          <p:cNvPr id="3" name="Content Placeholder 2">
            <a:extLst>
              <a:ext uri="{FF2B5EF4-FFF2-40B4-BE49-F238E27FC236}">
                <a16:creationId xmlns:a16="http://schemas.microsoft.com/office/drawing/2014/main" id="{AFD855A7-2133-4C60-AC83-7B01CBC680E3}"/>
              </a:ext>
            </a:extLst>
          </p:cNvPr>
          <p:cNvSpPr>
            <a:spLocks noGrp="1"/>
          </p:cNvSpPr>
          <p:nvPr>
            <p:ph sz="half" idx="1"/>
          </p:nvPr>
        </p:nvSpPr>
        <p:spPr/>
        <p:txBody>
          <a:bodyPr/>
          <a:lstStyle/>
          <a:p>
            <a:r>
              <a:rPr lang="en-US" dirty="0"/>
              <a:t>Rosemary Balsam</a:t>
            </a:r>
          </a:p>
          <a:p>
            <a:r>
              <a:rPr lang="en-US" dirty="0"/>
              <a:t>Pleasure seeking</a:t>
            </a:r>
          </a:p>
          <a:p>
            <a:pPr lvl="1"/>
            <a:r>
              <a:rPr lang="en-US" dirty="0"/>
              <a:t>Pregnancy </a:t>
            </a:r>
          </a:p>
          <a:p>
            <a:pPr lvl="1"/>
            <a:r>
              <a:rPr lang="en-US" dirty="0"/>
              <a:t>Childbirth</a:t>
            </a:r>
          </a:p>
          <a:p>
            <a:pPr marL="457200" lvl="1" indent="0">
              <a:buNone/>
            </a:pPr>
            <a:r>
              <a:rPr lang="en-US" dirty="0"/>
              <a:t>     Think about the body’s contribution to       gender</a:t>
            </a:r>
          </a:p>
        </p:txBody>
      </p:sp>
      <p:pic>
        <p:nvPicPr>
          <p:cNvPr id="6" name="Content Placeholder 5">
            <a:extLst>
              <a:ext uri="{FF2B5EF4-FFF2-40B4-BE49-F238E27FC236}">
                <a16:creationId xmlns:a16="http://schemas.microsoft.com/office/drawing/2014/main" id="{34F8B718-41F6-40B8-A7BB-84E56C113009}"/>
              </a:ext>
            </a:extLst>
          </p:cNvPr>
          <p:cNvPicPr>
            <a:picLocks noGrp="1" noChangeAspect="1"/>
          </p:cNvPicPr>
          <p:nvPr>
            <p:ph sz="half" idx="2"/>
          </p:nvPr>
        </p:nvPicPr>
        <p:blipFill>
          <a:blip r:embed="rId2"/>
          <a:stretch>
            <a:fillRect/>
          </a:stretch>
        </p:blipFill>
        <p:spPr>
          <a:xfrm>
            <a:off x="8894524" y="2010878"/>
            <a:ext cx="2160328" cy="3441700"/>
          </a:xfrm>
        </p:spPr>
      </p:pic>
    </p:spTree>
    <p:extLst>
      <p:ext uri="{BB962C8B-B14F-4D97-AF65-F5344CB8AC3E}">
        <p14:creationId xmlns:p14="http://schemas.microsoft.com/office/powerpoint/2010/main" val="205147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0F52-F896-475E-B066-CA3C103D3C91}"/>
              </a:ext>
            </a:extLst>
          </p:cNvPr>
          <p:cNvSpPr>
            <a:spLocks noGrp="1"/>
          </p:cNvSpPr>
          <p:nvPr>
            <p:ph type="title"/>
          </p:nvPr>
        </p:nvSpPr>
        <p:spPr/>
        <p:txBody>
          <a:bodyPr/>
          <a:lstStyle/>
          <a:p>
            <a:r>
              <a:rPr lang="en-US" dirty="0"/>
              <a:t>Role of Female Body</a:t>
            </a:r>
          </a:p>
        </p:txBody>
      </p:sp>
      <p:sp>
        <p:nvSpPr>
          <p:cNvPr id="3" name="Content Placeholder 2">
            <a:extLst>
              <a:ext uri="{FF2B5EF4-FFF2-40B4-BE49-F238E27FC236}">
                <a16:creationId xmlns:a16="http://schemas.microsoft.com/office/drawing/2014/main" id="{AFD855A7-2133-4C60-AC83-7B01CBC680E3}"/>
              </a:ext>
            </a:extLst>
          </p:cNvPr>
          <p:cNvSpPr>
            <a:spLocks noGrp="1"/>
          </p:cNvSpPr>
          <p:nvPr>
            <p:ph sz="half" idx="1"/>
          </p:nvPr>
        </p:nvSpPr>
        <p:spPr/>
        <p:txBody>
          <a:bodyPr/>
          <a:lstStyle/>
          <a:p>
            <a:r>
              <a:rPr lang="en-US" dirty="0"/>
              <a:t>Marie </a:t>
            </a:r>
            <a:r>
              <a:rPr lang="en-US" dirty="0" err="1"/>
              <a:t>Bonapart</a:t>
            </a:r>
            <a:r>
              <a:rPr lang="en-US" dirty="0"/>
              <a:t> </a:t>
            </a:r>
          </a:p>
          <a:p>
            <a:pPr lvl="1"/>
            <a:r>
              <a:rPr lang="en-US" dirty="0"/>
              <a:t>Orgasm</a:t>
            </a:r>
          </a:p>
          <a:p>
            <a:pPr lvl="1"/>
            <a:r>
              <a:rPr lang="en-US" dirty="0"/>
              <a:t>Pleasure for women</a:t>
            </a:r>
          </a:p>
        </p:txBody>
      </p:sp>
      <p:pic>
        <p:nvPicPr>
          <p:cNvPr id="9" name="Content Placeholder 8">
            <a:extLst>
              <a:ext uri="{FF2B5EF4-FFF2-40B4-BE49-F238E27FC236}">
                <a16:creationId xmlns:a16="http://schemas.microsoft.com/office/drawing/2014/main" id="{5C9833A5-1574-4E7A-BB83-A66E8BA6D796}"/>
              </a:ext>
            </a:extLst>
          </p:cNvPr>
          <p:cNvPicPr>
            <a:picLocks noGrp="1" noChangeAspect="1"/>
          </p:cNvPicPr>
          <p:nvPr>
            <p:ph sz="half" idx="2"/>
          </p:nvPr>
        </p:nvPicPr>
        <p:blipFill>
          <a:blip r:embed="rId3"/>
          <a:stretch>
            <a:fillRect/>
          </a:stretch>
        </p:blipFill>
        <p:spPr>
          <a:xfrm>
            <a:off x="6795040" y="2017713"/>
            <a:ext cx="3407283" cy="3441700"/>
          </a:xfrm>
        </p:spPr>
      </p:pic>
    </p:spTree>
    <p:extLst>
      <p:ext uri="{BB962C8B-B14F-4D97-AF65-F5344CB8AC3E}">
        <p14:creationId xmlns:p14="http://schemas.microsoft.com/office/powerpoint/2010/main" val="1507170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5A20-442B-4BDD-8F9F-C69ABE9AA253}"/>
              </a:ext>
            </a:extLst>
          </p:cNvPr>
          <p:cNvSpPr>
            <a:spLocks noGrp="1"/>
          </p:cNvSpPr>
          <p:nvPr>
            <p:ph type="title"/>
          </p:nvPr>
        </p:nvSpPr>
        <p:spPr/>
        <p:txBody>
          <a:bodyPr/>
          <a:lstStyle/>
          <a:p>
            <a:r>
              <a:rPr lang="en-US" dirty="0"/>
              <a:t>Hans </a:t>
            </a:r>
            <a:r>
              <a:rPr lang="en-US" dirty="0" err="1"/>
              <a:t>Loewald</a:t>
            </a:r>
            <a:r>
              <a:rPr lang="en-US" dirty="0"/>
              <a:t> (1906-1993)</a:t>
            </a:r>
          </a:p>
        </p:txBody>
      </p:sp>
      <p:pic>
        <p:nvPicPr>
          <p:cNvPr id="6" name="Content Placeholder 5">
            <a:extLst>
              <a:ext uri="{FF2B5EF4-FFF2-40B4-BE49-F238E27FC236}">
                <a16:creationId xmlns:a16="http://schemas.microsoft.com/office/drawing/2014/main" id="{8DADF88D-8B33-4544-9479-93FAE88A11D4}"/>
              </a:ext>
            </a:extLst>
          </p:cNvPr>
          <p:cNvPicPr>
            <a:picLocks noGrp="1" noChangeAspect="1"/>
          </p:cNvPicPr>
          <p:nvPr>
            <p:ph sz="half" idx="1"/>
          </p:nvPr>
        </p:nvPicPr>
        <p:blipFill>
          <a:blip r:embed="rId2"/>
          <a:stretch>
            <a:fillRect/>
          </a:stretch>
        </p:blipFill>
        <p:spPr>
          <a:xfrm>
            <a:off x="2346992" y="2011363"/>
            <a:ext cx="2689479" cy="3448050"/>
          </a:xfrm>
        </p:spPr>
      </p:pic>
      <p:sp>
        <p:nvSpPr>
          <p:cNvPr id="4" name="Content Placeholder 3">
            <a:extLst>
              <a:ext uri="{FF2B5EF4-FFF2-40B4-BE49-F238E27FC236}">
                <a16:creationId xmlns:a16="http://schemas.microsoft.com/office/drawing/2014/main" id="{A8A85017-0235-4406-90D4-4C3C5D79C73B}"/>
              </a:ext>
            </a:extLst>
          </p:cNvPr>
          <p:cNvSpPr>
            <a:spLocks noGrp="1"/>
          </p:cNvSpPr>
          <p:nvPr>
            <p:ph sz="half" idx="2"/>
          </p:nvPr>
        </p:nvSpPr>
        <p:spPr/>
        <p:txBody>
          <a:bodyPr>
            <a:normAutofit fontScale="92500" lnSpcReduction="20000"/>
          </a:bodyPr>
          <a:lstStyle/>
          <a:p>
            <a:r>
              <a:rPr lang="en-US" dirty="0"/>
              <a:t>German- American Psychoanalyst trained as a Freudian  but contributed greater to a  newer understanding of Feminine development.</a:t>
            </a:r>
          </a:p>
          <a:p>
            <a:r>
              <a:rPr lang="en-US" dirty="0"/>
              <a:t>Dance of differentiation and integration from birth on</a:t>
            </a:r>
          </a:p>
          <a:p>
            <a:r>
              <a:rPr lang="en-US" dirty="0"/>
              <a:t>All embracing feeling of intimate connection or unity with the environment</a:t>
            </a:r>
          </a:p>
        </p:txBody>
      </p:sp>
    </p:spTree>
    <p:extLst>
      <p:ext uri="{BB962C8B-B14F-4D97-AF65-F5344CB8AC3E}">
        <p14:creationId xmlns:p14="http://schemas.microsoft.com/office/powerpoint/2010/main" val="129287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81BF6-7C34-4FB6-A26D-4C906D5EE9CE}"/>
              </a:ext>
            </a:extLst>
          </p:cNvPr>
          <p:cNvSpPr>
            <a:spLocks noGrp="1"/>
          </p:cNvSpPr>
          <p:nvPr>
            <p:ph type="title"/>
          </p:nvPr>
        </p:nvSpPr>
        <p:spPr>
          <a:xfrm>
            <a:off x="7218030" y="804521"/>
            <a:ext cx="4118185" cy="1042568"/>
          </a:xfrm>
        </p:spPr>
        <p:txBody>
          <a:bodyPr vert="horz" lIns="91440" tIns="45720" rIns="91440" bIns="45720" rtlCol="0" anchor="t">
            <a:normAutofit fontScale="90000"/>
          </a:bodyPr>
          <a:lstStyle/>
          <a:p>
            <a:r>
              <a:rPr lang="en-US" dirty="0"/>
              <a:t>Julian of Norwich (1342-1462)</a:t>
            </a:r>
          </a:p>
        </p:txBody>
      </p:sp>
      <p:pic>
        <p:nvPicPr>
          <p:cNvPr id="8" name="Content Placeholder 7">
            <a:extLst>
              <a:ext uri="{FF2B5EF4-FFF2-40B4-BE49-F238E27FC236}">
                <a16:creationId xmlns:a16="http://schemas.microsoft.com/office/drawing/2014/main" id="{C11BA71B-87A3-4981-A0F4-6B7D76C86640}"/>
              </a:ext>
            </a:extLst>
          </p:cNvPr>
          <p:cNvPicPr>
            <a:picLocks noGrp="1" noChangeAspect="1"/>
          </p:cNvPicPr>
          <p:nvPr>
            <p:ph sz="half" idx="1"/>
          </p:nvPr>
        </p:nvPicPr>
        <p:blipFill rotWithShape="1">
          <a:blip r:embed="rId3"/>
          <a:srcRect t="8933" r="-2" b="37182"/>
          <a:stretch/>
        </p:blipFill>
        <p:spPr>
          <a:xfrm>
            <a:off x="1271223" y="1116345"/>
            <a:ext cx="4825148" cy="3866172"/>
          </a:xfrm>
          <a:prstGeom prst="rect">
            <a:avLst/>
          </a:prstGeom>
        </p:spPr>
      </p:pic>
      <p:sp>
        <p:nvSpPr>
          <p:cNvPr id="6" name="Content Placeholder 5">
            <a:extLst>
              <a:ext uri="{FF2B5EF4-FFF2-40B4-BE49-F238E27FC236}">
                <a16:creationId xmlns:a16="http://schemas.microsoft.com/office/drawing/2014/main" id="{E0AA28B0-0B52-42C2-827F-64724093BF2E}"/>
              </a:ext>
            </a:extLst>
          </p:cNvPr>
          <p:cNvSpPr>
            <a:spLocks noGrp="1"/>
          </p:cNvSpPr>
          <p:nvPr>
            <p:ph sz="half" idx="2"/>
          </p:nvPr>
        </p:nvSpPr>
        <p:spPr>
          <a:xfrm>
            <a:off x="7218029" y="2015732"/>
            <a:ext cx="3520368" cy="3450613"/>
          </a:xfrm>
        </p:spPr>
        <p:txBody>
          <a:bodyPr vert="horz" lIns="91440" tIns="45720" rIns="91440" bIns="45720" rtlCol="0" anchor="t">
            <a:normAutofit/>
          </a:bodyPr>
          <a:lstStyle/>
          <a:p>
            <a:pPr marL="0">
              <a:lnSpc>
                <a:spcPct val="110000"/>
              </a:lnSpc>
            </a:pPr>
            <a:r>
              <a:rPr lang="en-US" sz="1700" i="1" dirty="0"/>
              <a:t> “our savior is our true mother in whom we are endlessly born and out of whom we shall never come forth.”</a:t>
            </a:r>
          </a:p>
          <a:p>
            <a:pPr marL="0">
              <a:lnSpc>
                <a:spcPct val="110000"/>
              </a:lnSpc>
            </a:pPr>
            <a:r>
              <a:rPr lang="en-US" sz="1700" i="1" dirty="0"/>
              <a:t>She believed God and soul: there was no between</a:t>
            </a:r>
          </a:p>
          <a:p>
            <a:pPr marL="0">
              <a:lnSpc>
                <a:spcPct val="110000"/>
              </a:lnSpc>
            </a:pPr>
            <a:r>
              <a:rPr lang="en-US" sz="1700" i="1" dirty="0"/>
              <a:t>“But for I am a woman I therefore live that I should not tell you the goodness of God.”</a:t>
            </a:r>
            <a:endParaRPr lang="en-US" sz="1700" dirty="0"/>
          </a:p>
        </p:txBody>
      </p:sp>
    </p:spTree>
    <p:extLst>
      <p:ext uri="{BB962C8B-B14F-4D97-AF65-F5344CB8AC3E}">
        <p14:creationId xmlns:p14="http://schemas.microsoft.com/office/powerpoint/2010/main" val="1974738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AD81-FA0A-4614-8467-025EBC034E52}"/>
              </a:ext>
            </a:extLst>
          </p:cNvPr>
          <p:cNvSpPr>
            <a:spLocks noGrp="1"/>
          </p:cNvSpPr>
          <p:nvPr>
            <p:ph type="title"/>
          </p:nvPr>
        </p:nvSpPr>
        <p:spPr/>
        <p:txBody>
          <a:bodyPr>
            <a:normAutofit/>
          </a:bodyPr>
          <a:lstStyle/>
          <a:p>
            <a:r>
              <a:rPr lang="en-US" dirty="0"/>
              <a:t>What Do Women Want</a:t>
            </a:r>
            <a:br>
              <a:rPr lang="en-US" dirty="0"/>
            </a:br>
            <a:endParaRPr lang="en-US" dirty="0"/>
          </a:p>
        </p:txBody>
      </p:sp>
      <p:sp>
        <p:nvSpPr>
          <p:cNvPr id="3" name="Content Placeholder 2">
            <a:extLst>
              <a:ext uri="{FF2B5EF4-FFF2-40B4-BE49-F238E27FC236}">
                <a16:creationId xmlns:a16="http://schemas.microsoft.com/office/drawing/2014/main" id="{4B569FCB-D13C-4F3A-AACE-72214E32765F}"/>
              </a:ext>
            </a:extLst>
          </p:cNvPr>
          <p:cNvSpPr>
            <a:spLocks noGrp="1"/>
          </p:cNvSpPr>
          <p:nvPr>
            <p:ph sz="half" idx="1"/>
          </p:nvPr>
        </p:nvSpPr>
        <p:spPr/>
        <p:txBody>
          <a:bodyPr/>
          <a:lstStyle/>
          <a:p>
            <a:r>
              <a:rPr lang="en-US" dirty="0"/>
              <a:t>To be heard, </a:t>
            </a:r>
          </a:p>
          <a:p>
            <a:r>
              <a:rPr lang="en-US" dirty="0"/>
              <a:t>To be understood</a:t>
            </a:r>
          </a:p>
          <a:p>
            <a:r>
              <a:rPr lang="en-US" dirty="0"/>
              <a:t>To be respected</a:t>
            </a:r>
          </a:p>
          <a:p>
            <a:endParaRPr lang="en-US" dirty="0"/>
          </a:p>
          <a:p>
            <a:endParaRPr lang="en-US" dirty="0"/>
          </a:p>
        </p:txBody>
      </p:sp>
      <p:sp>
        <p:nvSpPr>
          <p:cNvPr id="4" name="Content Placeholder 3">
            <a:extLst>
              <a:ext uri="{FF2B5EF4-FFF2-40B4-BE49-F238E27FC236}">
                <a16:creationId xmlns:a16="http://schemas.microsoft.com/office/drawing/2014/main" id="{5EDCE8DA-ECD2-449B-B510-F678E181B61A}"/>
              </a:ext>
            </a:extLst>
          </p:cNvPr>
          <p:cNvSpPr>
            <a:spLocks noGrp="1"/>
          </p:cNvSpPr>
          <p:nvPr>
            <p:ph sz="half" idx="2"/>
          </p:nvPr>
        </p:nvSpPr>
        <p:spPr/>
        <p:txBody>
          <a:bodyPr/>
          <a:lstStyle/>
          <a:p>
            <a:r>
              <a:rPr lang="en-US" dirty="0"/>
              <a:t>Women have emotional strength</a:t>
            </a:r>
          </a:p>
          <a:p>
            <a:r>
              <a:rPr lang="en-US" dirty="0"/>
              <a:t>Women see the world differently than men due to their bodies</a:t>
            </a:r>
          </a:p>
          <a:p>
            <a:endParaRPr lang="en-US" dirty="0"/>
          </a:p>
        </p:txBody>
      </p:sp>
    </p:spTree>
    <p:extLst>
      <p:ext uri="{BB962C8B-B14F-4D97-AF65-F5344CB8AC3E}">
        <p14:creationId xmlns:p14="http://schemas.microsoft.com/office/powerpoint/2010/main" val="245384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D540-8DDA-4AD3-89FC-D92D7F7EF6C8}"/>
              </a:ext>
            </a:extLst>
          </p:cNvPr>
          <p:cNvSpPr>
            <a:spLocks noGrp="1"/>
          </p:cNvSpPr>
          <p:nvPr>
            <p:ph type="ctrTitle"/>
          </p:nvPr>
        </p:nvSpPr>
        <p:spPr>
          <a:xfrm>
            <a:off x="960933" y="960241"/>
            <a:ext cx="6849699" cy="4203872"/>
          </a:xfrm>
        </p:spPr>
        <p:txBody>
          <a:bodyPr anchor="ctr">
            <a:normAutofit/>
          </a:bodyPr>
          <a:lstStyle/>
          <a:p>
            <a:pPr algn="r"/>
            <a:r>
              <a:rPr lang="en-US" sz="5400" dirty="0"/>
              <a:t>Women in Early History</a:t>
            </a:r>
          </a:p>
        </p:txBody>
      </p:sp>
      <p:sp>
        <p:nvSpPr>
          <p:cNvPr id="3" name="Subtitle 2">
            <a:extLst>
              <a:ext uri="{FF2B5EF4-FFF2-40B4-BE49-F238E27FC236}">
                <a16:creationId xmlns:a16="http://schemas.microsoft.com/office/drawing/2014/main" id="{AED73740-16D6-4739-A4FD-E9752C40BD3B}"/>
              </a:ext>
            </a:extLst>
          </p:cNvPr>
          <p:cNvSpPr>
            <a:spLocks noGrp="1"/>
          </p:cNvSpPr>
          <p:nvPr>
            <p:ph type="subTitle" idx="1"/>
          </p:nvPr>
        </p:nvSpPr>
        <p:spPr>
          <a:xfrm>
            <a:off x="8453071" y="964028"/>
            <a:ext cx="2770873" cy="4196299"/>
          </a:xfrm>
        </p:spPr>
        <p:txBody>
          <a:bodyPr anchor="ctr">
            <a:normAutofit/>
          </a:bodyPr>
          <a:lstStyle/>
          <a:p>
            <a:endParaRPr lang="en-US"/>
          </a:p>
        </p:txBody>
      </p:sp>
    </p:spTree>
    <p:extLst>
      <p:ext uri="{BB962C8B-B14F-4D97-AF65-F5344CB8AC3E}">
        <p14:creationId xmlns:p14="http://schemas.microsoft.com/office/powerpoint/2010/main" val="404993878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32FB-3452-4274-A9AC-54BF92D95F36}"/>
              </a:ext>
            </a:extLst>
          </p:cNvPr>
          <p:cNvSpPr>
            <a:spLocks noGrp="1"/>
          </p:cNvSpPr>
          <p:nvPr>
            <p:ph type="title"/>
          </p:nvPr>
        </p:nvSpPr>
        <p:spPr>
          <a:xfrm>
            <a:off x="5193458" y="964769"/>
            <a:ext cx="5525305" cy="2376915"/>
          </a:xfrm>
        </p:spPr>
        <p:txBody>
          <a:bodyPr vert="horz" lIns="91440" tIns="45720" rIns="91440" bIns="0" rtlCol="0" anchor="b">
            <a:normAutofit/>
          </a:bodyPr>
          <a:lstStyle/>
          <a:p>
            <a:r>
              <a:rPr lang="en-US" sz="4200" dirty="0"/>
              <a:t>Sojourner Truth Born Isabella Baumfree</a:t>
            </a:r>
            <a:br>
              <a:rPr lang="en-US" sz="4200" dirty="0"/>
            </a:br>
            <a:r>
              <a:rPr lang="en-US" sz="4200" dirty="0"/>
              <a:t>(1797-1883)</a:t>
            </a:r>
          </a:p>
        </p:txBody>
      </p:sp>
      <p:pic>
        <p:nvPicPr>
          <p:cNvPr id="6" name="Content Placeholder 5">
            <a:extLst>
              <a:ext uri="{FF2B5EF4-FFF2-40B4-BE49-F238E27FC236}">
                <a16:creationId xmlns:a16="http://schemas.microsoft.com/office/drawing/2014/main" id="{6D90BC6A-F659-4A5E-9DE7-B9B1983C14CB}"/>
              </a:ext>
            </a:extLst>
          </p:cNvPr>
          <p:cNvPicPr>
            <a:picLocks noGrp="1" noChangeAspect="1"/>
          </p:cNvPicPr>
          <p:nvPr>
            <p:ph sz="half" idx="1"/>
          </p:nvPr>
        </p:nvPicPr>
        <p:blipFill rotWithShape="1">
          <a:blip r:embed="rId2"/>
          <a:srcRect r="3" b="4699"/>
          <a:stretch/>
        </p:blipFill>
        <p:spPr>
          <a:xfrm>
            <a:off x="1271223" y="1116345"/>
            <a:ext cx="2799103" cy="3866172"/>
          </a:xfrm>
          <a:prstGeom prst="rect">
            <a:avLst/>
          </a:prstGeom>
        </p:spPr>
      </p:pic>
      <p:sp>
        <p:nvSpPr>
          <p:cNvPr id="4" name="Content Placeholder 3">
            <a:extLst>
              <a:ext uri="{FF2B5EF4-FFF2-40B4-BE49-F238E27FC236}">
                <a16:creationId xmlns:a16="http://schemas.microsoft.com/office/drawing/2014/main" id="{933F9589-0FA4-4147-9C21-52ABCFFA9765}"/>
              </a:ext>
            </a:extLst>
          </p:cNvPr>
          <p:cNvSpPr>
            <a:spLocks noGrp="1"/>
          </p:cNvSpPr>
          <p:nvPr>
            <p:ph sz="half" idx="2"/>
          </p:nvPr>
        </p:nvSpPr>
        <p:spPr>
          <a:xfrm>
            <a:off x="5193458" y="3529159"/>
            <a:ext cx="5530919" cy="1612688"/>
          </a:xfrm>
        </p:spPr>
        <p:txBody>
          <a:bodyPr vert="horz" lIns="91440" tIns="91440" rIns="91440" bIns="91440" rtlCol="0">
            <a:normAutofit/>
          </a:bodyPr>
          <a:lstStyle/>
          <a:p>
            <a:pPr marL="0" indent="0">
              <a:buNone/>
            </a:pPr>
            <a:r>
              <a:rPr lang="en-US" sz="1800" cap="all"/>
              <a:t>Founding mother of the women’s movement</a:t>
            </a:r>
          </a:p>
        </p:txBody>
      </p:sp>
    </p:spTree>
    <p:extLst>
      <p:ext uri="{BB962C8B-B14F-4D97-AF65-F5344CB8AC3E}">
        <p14:creationId xmlns:p14="http://schemas.microsoft.com/office/powerpoint/2010/main" val="125882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CC98-0F56-4806-9ADD-A4D0B7A9BF99}"/>
              </a:ext>
            </a:extLst>
          </p:cNvPr>
          <p:cNvSpPr>
            <a:spLocks noGrp="1"/>
          </p:cNvSpPr>
          <p:nvPr>
            <p:ph type="title"/>
          </p:nvPr>
        </p:nvSpPr>
        <p:spPr/>
        <p:txBody>
          <a:bodyPr/>
          <a:lstStyle/>
          <a:p>
            <a:r>
              <a:rPr lang="en-US" dirty="0"/>
              <a:t>Ain’t I A Woman </a:t>
            </a:r>
            <a:br>
              <a:rPr lang="en-US" dirty="0"/>
            </a:br>
            <a:r>
              <a:rPr lang="en-US" dirty="0"/>
              <a:t>(1850)</a:t>
            </a:r>
          </a:p>
        </p:txBody>
      </p:sp>
      <p:pic>
        <p:nvPicPr>
          <p:cNvPr id="7" name="Content Placeholder 4">
            <a:extLst>
              <a:ext uri="{FF2B5EF4-FFF2-40B4-BE49-F238E27FC236}">
                <a16:creationId xmlns:a16="http://schemas.microsoft.com/office/drawing/2014/main" id="{23F47E67-21F6-485D-80A8-69F70D37E2AF}"/>
              </a:ext>
            </a:extLst>
          </p:cNvPr>
          <p:cNvPicPr>
            <a:picLocks noGrp="1" noChangeAspect="1"/>
          </p:cNvPicPr>
          <p:nvPr>
            <p:ph sz="half" idx="1"/>
          </p:nvPr>
        </p:nvPicPr>
        <p:blipFill rotWithShape="1">
          <a:blip r:embed="rId2"/>
          <a:srcRect r="4" b="16785"/>
          <a:stretch/>
        </p:blipFill>
        <p:spPr>
          <a:xfrm>
            <a:off x="1449217" y="2010813"/>
            <a:ext cx="2493919" cy="3448050"/>
          </a:xfrm>
          <a:prstGeom prst="rect">
            <a:avLst/>
          </a:prstGeom>
        </p:spPr>
      </p:pic>
      <p:sp>
        <p:nvSpPr>
          <p:cNvPr id="4" name="Content Placeholder 3">
            <a:extLst>
              <a:ext uri="{FF2B5EF4-FFF2-40B4-BE49-F238E27FC236}">
                <a16:creationId xmlns:a16="http://schemas.microsoft.com/office/drawing/2014/main" id="{FA61F706-5949-4A33-B769-4B478BB3C9D9}"/>
              </a:ext>
            </a:extLst>
          </p:cNvPr>
          <p:cNvSpPr>
            <a:spLocks noGrp="1"/>
          </p:cNvSpPr>
          <p:nvPr>
            <p:ph sz="half" idx="2"/>
          </p:nvPr>
        </p:nvSpPr>
        <p:spPr>
          <a:xfrm>
            <a:off x="3943136" y="2017343"/>
            <a:ext cx="7115787" cy="3441520"/>
          </a:xfrm>
        </p:spPr>
        <p:txBody>
          <a:bodyPr>
            <a:normAutofit fontScale="92500" lnSpcReduction="20000"/>
          </a:bodyPr>
          <a:lstStyle/>
          <a:p>
            <a:pPr marL="0" indent="0">
              <a:buNone/>
            </a:pPr>
            <a:r>
              <a:rPr lang="en-US" i="1" dirty="0"/>
              <a:t>That man over there says that women need to be helped into carriages and lifted over ditches and to have the best place everywhere. Nobody ever helps me into carriages, over mud-puddles or give me any best place! Ain’t I a woman?  Look at me! Look at my arm! I have ploughed and planted and gathered into barns and no man could head me! And </a:t>
            </a:r>
            <a:r>
              <a:rPr lang="en-US" i="1" dirty="0" err="1"/>
              <a:t>ain’t</a:t>
            </a:r>
            <a:r>
              <a:rPr lang="en-US" i="1" dirty="0"/>
              <a:t> I a woman? I could work as much and eat as much-when I could get it-and bear the lash as well! And </a:t>
            </a:r>
            <a:r>
              <a:rPr lang="en-US" i="1" dirty="0" err="1"/>
              <a:t>ain’t</a:t>
            </a:r>
            <a:r>
              <a:rPr lang="en-US" i="1" dirty="0"/>
              <a:t> I a woman? I have borne thirteen children, and seen most all sold off to slavery, and when I cried out with my mother’s grief, none but Jesus heard me! And </a:t>
            </a:r>
            <a:r>
              <a:rPr lang="en-US" i="1" dirty="0" err="1"/>
              <a:t>ain’t</a:t>
            </a:r>
            <a:r>
              <a:rPr lang="en-US" i="1" dirty="0"/>
              <a:t> I am woman?</a:t>
            </a:r>
            <a:endParaRPr lang="en-US" dirty="0"/>
          </a:p>
          <a:p>
            <a:pPr marL="0" indent="0">
              <a:buNone/>
            </a:pPr>
            <a:endParaRPr lang="en-US" dirty="0"/>
          </a:p>
        </p:txBody>
      </p:sp>
    </p:spTree>
    <p:extLst>
      <p:ext uri="{BB962C8B-B14F-4D97-AF65-F5344CB8AC3E}">
        <p14:creationId xmlns:p14="http://schemas.microsoft.com/office/powerpoint/2010/main" val="275124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CC98-0F56-4806-9ADD-A4D0B7A9BF99}"/>
              </a:ext>
            </a:extLst>
          </p:cNvPr>
          <p:cNvSpPr>
            <a:spLocks noGrp="1"/>
          </p:cNvSpPr>
          <p:nvPr>
            <p:ph type="title"/>
          </p:nvPr>
        </p:nvSpPr>
        <p:spPr/>
        <p:txBody>
          <a:bodyPr/>
          <a:lstStyle/>
          <a:p>
            <a:r>
              <a:rPr lang="en-US" dirty="0"/>
              <a:t>Ain’t I A Woman </a:t>
            </a:r>
            <a:br>
              <a:rPr lang="en-US" dirty="0"/>
            </a:br>
            <a:r>
              <a:rPr lang="en-US" dirty="0"/>
              <a:t>(1850)</a:t>
            </a:r>
          </a:p>
        </p:txBody>
      </p:sp>
      <p:pic>
        <p:nvPicPr>
          <p:cNvPr id="7" name="Content Placeholder 4">
            <a:extLst>
              <a:ext uri="{FF2B5EF4-FFF2-40B4-BE49-F238E27FC236}">
                <a16:creationId xmlns:a16="http://schemas.microsoft.com/office/drawing/2014/main" id="{23F47E67-21F6-485D-80A8-69F70D37E2AF}"/>
              </a:ext>
            </a:extLst>
          </p:cNvPr>
          <p:cNvPicPr>
            <a:picLocks noGrp="1" noChangeAspect="1"/>
          </p:cNvPicPr>
          <p:nvPr>
            <p:ph sz="half" idx="1"/>
          </p:nvPr>
        </p:nvPicPr>
        <p:blipFill rotWithShape="1">
          <a:blip r:embed="rId2"/>
          <a:srcRect r="4" b="16785"/>
          <a:stretch/>
        </p:blipFill>
        <p:spPr>
          <a:xfrm>
            <a:off x="1449217" y="2010813"/>
            <a:ext cx="2493919" cy="3448050"/>
          </a:xfrm>
          <a:prstGeom prst="rect">
            <a:avLst/>
          </a:prstGeom>
        </p:spPr>
      </p:pic>
      <p:sp>
        <p:nvSpPr>
          <p:cNvPr id="4" name="Content Placeholder 3">
            <a:extLst>
              <a:ext uri="{FF2B5EF4-FFF2-40B4-BE49-F238E27FC236}">
                <a16:creationId xmlns:a16="http://schemas.microsoft.com/office/drawing/2014/main" id="{FA61F706-5949-4A33-B769-4B478BB3C9D9}"/>
              </a:ext>
            </a:extLst>
          </p:cNvPr>
          <p:cNvSpPr>
            <a:spLocks noGrp="1"/>
          </p:cNvSpPr>
          <p:nvPr>
            <p:ph sz="half" idx="2"/>
          </p:nvPr>
        </p:nvSpPr>
        <p:spPr>
          <a:xfrm>
            <a:off x="3943136" y="2017343"/>
            <a:ext cx="7115787" cy="3441520"/>
          </a:xfrm>
        </p:spPr>
        <p:txBody>
          <a:bodyPr/>
          <a:lstStyle/>
          <a:p>
            <a:pPr marL="0" indent="0">
              <a:buNone/>
            </a:pPr>
            <a:r>
              <a:rPr lang="en-US" i="1" dirty="0"/>
              <a:t>Then that little man in the black there, he says women can’t have as much rights as men, </a:t>
            </a:r>
            <a:r>
              <a:rPr lang="en-US" i="1" dirty="0" err="1"/>
              <a:t>‘cause</a:t>
            </a:r>
            <a:r>
              <a:rPr lang="en-US" i="1" dirty="0"/>
              <a:t> Christ wasn’t a woman! Where did Christ come from? Where did your Christ come from? From God and a woman! Man had nothing to do with Him. If the first woman God ever made was strong enough to turn the world upside down all alone, these women together ought to be able to turn it back, and get it right side up again! And now they is asking to do it, the men better let them.”</a:t>
            </a:r>
            <a:endParaRPr lang="en-US" dirty="0"/>
          </a:p>
          <a:p>
            <a:endParaRPr lang="en-US" dirty="0"/>
          </a:p>
        </p:txBody>
      </p:sp>
    </p:spTree>
    <p:extLst>
      <p:ext uri="{BB962C8B-B14F-4D97-AF65-F5344CB8AC3E}">
        <p14:creationId xmlns:p14="http://schemas.microsoft.com/office/powerpoint/2010/main" val="561673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A0C1D6-9019-4D0E-B9C1-B6C09BB6D474}"/>
              </a:ext>
            </a:extLst>
          </p:cNvPr>
          <p:cNvPicPr>
            <a:picLocks noGrp="1" noChangeAspect="1"/>
          </p:cNvPicPr>
          <p:nvPr>
            <p:ph idx="4294967295"/>
          </p:nvPr>
        </p:nvPicPr>
        <p:blipFill rotWithShape="1">
          <a:blip r:embed="rId2"/>
          <a:srcRect t="16045"/>
          <a:stretch/>
        </p:blipFill>
        <p:spPr>
          <a:xfrm>
            <a:off x="0" y="0"/>
            <a:ext cx="12192000" cy="6858000"/>
          </a:xfrm>
          <a:prstGeom prst="rect">
            <a:avLst/>
          </a:prstGeom>
        </p:spPr>
      </p:pic>
    </p:spTree>
    <p:extLst>
      <p:ext uri="{BB962C8B-B14F-4D97-AF65-F5344CB8AC3E}">
        <p14:creationId xmlns:p14="http://schemas.microsoft.com/office/powerpoint/2010/main" val="3688439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488EC-F7CF-4B75-985D-1F68071AF8C2}"/>
              </a:ext>
            </a:extLst>
          </p:cNvPr>
          <p:cNvSpPr>
            <a:spLocks noGrp="1"/>
          </p:cNvSpPr>
          <p:nvPr>
            <p:ph type="title"/>
          </p:nvPr>
        </p:nvSpPr>
        <p:spPr/>
        <p:txBody>
          <a:bodyPr/>
          <a:lstStyle/>
          <a:p>
            <a:r>
              <a:rPr lang="en-US" dirty="0"/>
              <a:t>Mary Wollstonecraft (1759-1797)</a:t>
            </a:r>
          </a:p>
        </p:txBody>
      </p:sp>
      <p:pic>
        <p:nvPicPr>
          <p:cNvPr id="6" name="Content Placeholder 5">
            <a:extLst>
              <a:ext uri="{FF2B5EF4-FFF2-40B4-BE49-F238E27FC236}">
                <a16:creationId xmlns:a16="http://schemas.microsoft.com/office/drawing/2014/main" id="{79E1628E-5A38-4D35-A5E4-E7F2EC038D3F}"/>
              </a:ext>
            </a:extLst>
          </p:cNvPr>
          <p:cNvPicPr>
            <a:picLocks noGrp="1" noChangeAspect="1"/>
          </p:cNvPicPr>
          <p:nvPr>
            <p:ph sz="half" idx="1"/>
          </p:nvPr>
        </p:nvPicPr>
        <p:blipFill>
          <a:blip r:embed="rId2"/>
          <a:stretch>
            <a:fillRect/>
          </a:stretch>
        </p:blipFill>
        <p:spPr>
          <a:xfrm>
            <a:off x="2262946" y="2011363"/>
            <a:ext cx="2857571" cy="3448050"/>
          </a:xfrm>
        </p:spPr>
      </p:pic>
      <p:sp>
        <p:nvSpPr>
          <p:cNvPr id="4" name="Content Placeholder 3">
            <a:extLst>
              <a:ext uri="{FF2B5EF4-FFF2-40B4-BE49-F238E27FC236}">
                <a16:creationId xmlns:a16="http://schemas.microsoft.com/office/drawing/2014/main" id="{1FEA2943-55DA-496B-82DE-55B249A331B5}"/>
              </a:ext>
            </a:extLst>
          </p:cNvPr>
          <p:cNvSpPr>
            <a:spLocks noGrp="1"/>
          </p:cNvSpPr>
          <p:nvPr>
            <p:ph sz="half" idx="2"/>
          </p:nvPr>
        </p:nvSpPr>
        <p:spPr/>
        <p:txBody>
          <a:bodyPr>
            <a:normAutofit fontScale="92500" lnSpcReduction="10000"/>
          </a:bodyPr>
          <a:lstStyle/>
          <a:p>
            <a:r>
              <a:rPr lang="en-US" dirty="0"/>
              <a:t>Vindication of the Rights of Women</a:t>
            </a:r>
          </a:p>
          <a:p>
            <a:r>
              <a:rPr lang="en-US" dirty="0"/>
              <a:t>Declared both women and men were human beings endowed with inalienable rights to life, liberty and pursuit of happiness.</a:t>
            </a:r>
          </a:p>
          <a:p>
            <a:r>
              <a:rPr lang="en-US" dirty="0"/>
              <a:t>She dared to do what no woman of her time had done, pursue a full time professional writing career without an aristocratic male sponsor.</a:t>
            </a:r>
          </a:p>
        </p:txBody>
      </p:sp>
    </p:spTree>
    <p:extLst>
      <p:ext uri="{BB962C8B-B14F-4D97-AF65-F5344CB8AC3E}">
        <p14:creationId xmlns:p14="http://schemas.microsoft.com/office/powerpoint/2010/main" val="156510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C1550-B497-427C-A2EF-01D489B18FE0}"/>
              </a:ext>
            </a:extLst>
          </p:cNvPr>
          <p:cNvSpPr>
            <a:spLocks noGrp="1"/>
          </p:cNvSpPr>
          <p:nvPr>
            <p:ph type="title"/>
          </p:nvPr>
        </p:nvSpPr>
        <p:spPr/>
        <p:txBody>
          <a:bodyPr/>
          <a:lstStyle/>
          <a:p>
            <a:r>
              <a:rPr lang="en-US"/>
              <a:t>Mary Shelly</a:t>
            </a:r>
            <a:br>
              <a:rPr lang="en-US"/>
            </a:br>
            <a:r>
              <a:rPr lang="en-US"/>
              <a:t>(1797-1851)</a:t>
            </a:r>
            <a:endParaRPr lang="en-US" dirty="0"/>
          </a:p>
        </p:txBody>
      </p:sp>
      <p:pic>
        <p:nvPicPr>
          <p:cNvPr id="6" name="Content Placeholder 5">
            <a:extLst>
              <a:ext uri="{FF2B5EF4-FFF2-40B4-BE49-F238E27FC236}">
                <a16:creationId xmlns:a16="http://schemas.microsoft.com/office/drawing/2014/main" id="{3FC248AE-7146-41ED-83EE-DCC848606480}"/>
              </a:ext>
            </a:extLst>
          </p:cNvPr>
          <p:cNvPicPr>
            <a:picLocks noGrp="1" noChangeAspect="1"/>
          </p:cNvPicPr>
          <p:nvPr>
            <p:ph sz="half" idx="1"/>
          </p:nvPr>
        </p:nvPicPr>
        <p:blipFill>
          <a:blip r:embed="rId3"/>
          <a:stretch>
            <a:fillRect/>
          </a:stretch>
        </p:blipFill>
        <p:spPr>
          <a:xfrm>
            <a:off x="2327298" y="2011363"/>
            <a:ext cx="2728866" cy="3448050"/>
          </a:xfrm>
        </p:spPr>
      </p:pic>
      <p:pic>
        <p:nvPicPr>
          <p:cNvPr id="8" name="Content Placeholder 7">
            <a:extLst>
              <a:ext uri="{FF2B5EF4-FFF2-40B4-BE49-F238E27FC236}">
                <a16:creationId xmlns:a16="http://schemas.microsoft.com/office/drawing/2014/main" id="{8340D358-C2E6-4575-8093-844D29C303E6}"/>
              </a:ext>
            </a:extLst>
          </p:cNvPr>
          <p:cNvPicPr>
            <a:picLocks noGrp="1" noChangeAspect="1"/>
          </p:cNvPicPr>
          <p:nvPr>
            <p:ph sz="half" idx="2"/>
          </p:nvPr>
        </p:nvPicPr>
        <p:blipFill>
          <a:blip r:embed="rId4"/>
          <a:stretch>
            <a:fillRect/>
          </a:stretch>
        </p:blipFill>
        <p:spPr>
          <a:xfrm>
            <a:off x="6254750" y="2253828"/>
            <a:ext cx="4487863" cy="2969469"/>
          </a:xfrm>
        </p:spPr>
      </p:pic>
    </p:spTree>
    <p:extLst>
      <p:ext uri="{BB962C8B-B14F-4D97-AF65-F5344CB8AC3E}">
        <p14:creationId xmlns:p14="http://schemas.microsoft.com/office/powerpoint/2010/main" val="1647514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C963-5ACC-4392-AE0D-CFAE04CF7156}"/>
              </a:ext>
            </a:extLst>
          </p:cNvPr>
          <p:cNvSpPr>
            <a:spLocks noGrp="1"/>
          </p:cNvSpPr>
          <p:nvPr>
            <p:ph type="title"/>
          </p:nvPr>
        </p:nvSpPr>
        <p:spPr/>
        <p:txBody>
          <a:bodyPr/>
          <a:lstStyle/>
          <a:p>
            <a:r>
              <a:rPr lang="en-US" dirty="0"/>
              <a:t>Freud’s question to Marie </a:t>
            </a:r>
            <a:r>
              <a:rPr lang="en-US" dirty="0" err="1"/>
              <a:t>Bonapart</a:t>
            </a:r>
            <a:endParaRPr lang="en-US" dirty="0"/>
          </a:p>
        </p:txBody>
      </p:sp>
      <p:sp>
        <p:nvSpPr>
          <p:cNvPr id="3" name="Content Placeholder 2">
            <a:extLst>
              <a:ext uri="{FF2B5EF4-FFF2-40B4-BE49-F238E27FC236}">
                <a16:creationId xmlns:a16="http://schemas.microsoft.com/office/drawing/2014/main" id="{5640058C-A6D8-465A-AC02-0BFDAD15491D}"/>
              </a:ext>
            </a:extLst>
          </p:cNvPr>
          <p:cNvSpPr>
            <a:spLocks noGrp="1"/>
          </p:cNvSpPr>
          <p:nvPr>
            <p:ph sz="half" idx="1"/>
          </p:nvPr>
        </p:nvSpPr>
        <p:spPr/>
        <p:txBody>
          <a:bodyPr/>
          <a:lstStyle/>
          <a:p>
            <a:pPr marL="0" indent="0">
              <a:buNone/>
            </a:pPr>
            <a:r>
              <a:rPr lang="en-US" dirty="0"/>
              <a:t>What does a woman want?</a:t>
            </a:r>
          </a:p>
        </p:txBody>
      </p:sp>
      <p:sp>
        <p:nvSpPr>
          <p:cNvPr id="4" name="Content Placeholder 3">
            <a:extLst>
              <a:ext uri="{FF2B5EF4-FFF2-40B4-BE49-F238E27FC236}">
                <a16:creationId xmlns:a16="http://schemas.microsoft.com/office/drawing/2014/main" id="{243A9FBE-F5BC-4A16-976E-57D38B5974E2}"/>
              </a:ext>
            </a:extLst>
          </p:cNvPr>
          <p:cNvSpPr>
            <a:spLocks noGrp="1"/>
          </p:cNvSpPr>
          <p:nvPr>
            <p:ph sz="half" idx="2"/>
          </p:nvPr>
        </p:nvSpPr>
        <p:spPr/>
        <p:txBody>
          <a:bodyPr/>
          <a:lstStyle/>
          <a:p>
            <a:r>
              <a:rPr lang="en-US" dirty="0"/>
              <a:t>“30 years of research into the feminine soul I have yet to  answer the question.”</a:t>
            </a:r>
          </a:p>
        </p:txBody>
      </p:sp>
    </p:spTree>
    <p:extLst>
      <p:ext uri="{BB962C8B-B14F-4D97-AF65-F5344CB8AC3E}">
        <p14:creationId xmlns:p14="http://schemas.microsoft.com/office/powerpoint/2010/main" val="3093528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934DC8-753E-414A-9441-A65BDAC9D248}"/>
              </a:ext>
            </a:extLst>
          </p:cNvPr>
          <p:cNvSpPr>
            <a:spLocks noGrp="1"/>
          </p:cNvSpPr>
          <p:nvPr>
            <p:ph type="title"/>
          </p:nvPr>
        </p:nvSpPr>
        <p:spPr>
          <a:xfrm>
            <a:off x="1776729" y="4459039"/>
            <a:ext cx="8643011" cy="551528"/>
          </a:xfrm>
        </p:spPr>
        <p:txBody>
          <a:bodyPr vert="horz" lIns="91440" tIns="45720" rIns="91440" bIns="0" rtlCol="0" anchor="b">
            <a:normAutofit/>
          </a:bodyPr>
          <a:lstStyle/>
          <a:p>
            <a:r>
              <a:rPr lang="en-US" sz="3600"/>
              <a:t>Marie Bonaparte (1882-1962)</a:t>
            </a:r>
          </a:p>
        </p:txBody>
      </p:sp>
      <p:pic>
        <p:nvPicPr>
          <p:cNvPr id="61" name="Content Placeholder 9">
            <a:extLst>
              <a:ext uri="{FF2B5EF4-FFF2-40B4-BE49-F238E27FC236}">
                <a16:creationId xmlns:a16="http://schemas.microsoft.com/office/drawing/2014/main" id="{29E2BF20-E5B7-48DB-8D85-75D3D1C0697A}"/>
              </a:ext>
            </a:extLst>
          </p:cNvPr>
          <p:cNvPicPr>
            <a:picLocks noGrp="1" noChangeAspect="1"/>
          </p:cNvPicPr>
          <p:nvPr>
            <p:ph idx="1"/>
          </p:nvPr>
        </p:nvPicPr>
        <p:blipFill rotWithShape="1">
          <a:blip r:embed="rId3"/>
          <a:srcRect t="499" r="4" b="8524"/>
          <a:stretch/>
        </p:blipFill>
        <p:spPr>
          <a:xfrm>
            <a:off x="2422619" y="963739"/>
            <a:ext cx="1874948" cy="2369223"/>
          </a:xfrm>
          <a:prstGeom prst="rect">
            <a:avLst/>
          </a:prstGeom>
        </p:spPr>
      </p:pic>
      <p:pic>
        <p:nvPicPr>
          <p:cNvPr id="3" name="Picture 2">
            <a:extLst>
              <a:ext uri="{FF2B5EF4-FFF2-40B4-BE49-F238E27FC236}">
                <a16:creationId xmlns:a16="http://schemas.microsoft.com/office/drawing/2014/main" id="{F659697D-0A3D-4871-8925-456F20E1ECBD}"/>
              </a:ext>
            </a:extLst>
          </p:cNvPr>
          <p:cNvPicPr>
            <a:picLocks noChangeAspect="1"/>
          </p:cNvPicPr>
          <p:nvPr/>
        </p:nvPicPr>
        <p:blipFill rotWithShape="1">
          <a:blip r:embed="rId4"/>
          <a:srcRect t="6492" r="-5" b="-5"/>
          <a:stretch/>
        </p:blipFill>
        <p:spPr>
          <a:xfrm>
            <a:off x="5155371" y="963739"/>
            <a:ext cx="1874939" cy="2369223"/>
          </a:xfrm>
          <a:prstGeom prst="rect">
            <a:avLst/>
          </a:prstGeom>
        </p:spPr>
      </p:pic>
      <p:pic>
        <p:nvPicPr>
          <p:cNvPr id="5" name="Picture 4">
            <a:extLst>
              <a:ext uri="{FF2B5EF4-FFF2-40B4-BE49-F238E27FC236}">
                <a16:creationId xmlns:a16="http://schemas.microsoft.com/office/drawing/2014/main" id="{B12AF440-C260-4FA1-8198-498953C521C7}"/>
              </a:ext>
            </a:extLst>
          </p:cNvPr>
          <p:cNvPicPr>
            <a:picLocks noChangeAspect="1"/>
          </p:cNvPicPr>
          <p:nvPr/>
        </p:nvPicPr>
        <p:blipFill>
          <a:blip r:embed="rId5"/>
          <a:stretch>
            <a:fillRect/>
          </a:stretch>
        </p:blipFill>
        <p:spPr>
          <a:xfrm>
            <a:off x="7732180" y="963739"/>
            <a:ext cx="2173762" cy="2369223"/>
          </a:xfrm>
          <a:prstGeom prst="rect">
            <a:avLst/>
          </a:prstGeom>
        </p:spPr>
      </p:pic>
    </p:spTree>
    <p:extLst>
      <p:ext uri="{BB962C8B-B14F-4D97-AF65-F5344CB8AC3E}">
        <p14:creationId xmlns:p14="http://schemas.microsoft.com/office/powerpoint/2010/main" val="4090050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9506-2A9B-4CF5-9F96-E65B17CA79C5}"/>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dirty="0"/>
              <a:t>Clinical Implications</a:t>
            </a:r>
          </a:p>
        </p:txBody>
      </p:sp>
    </p:spTree>
    <p:extLst>
      <p:ext uri="{BB962C8B-B14F-4D97-AF65-F5344CB8AC3E}">
        <p14:creationId xmlns:p14="http://schemas.microsoft.com/office/powerpoint/2010/main" val="193261073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1EF1-3410-4ECE-9CC8-11DF03744BE5}"/>
              </a:ext>
            </a:extLst>
          </p:cNvPr>
          <p:cNvSpPr>
            <a:spLocks noGrp="1"/>
          </p:cNvSpPr>
          <p:nvPr>
            <p:ph type="title"/>
          </p:nvPr>
        </p:nvSpPr>
        <p:spPr/>
        <p:txBody>
          <a:bodyPr>
            <a:normAutofit/>
          </a:bodyPr>
          <a:lstStyle/>
          <a:p>
            <a:r>
              <a:rPr lang="en-US" dirty="0"/>
              <a:t>Role of Mourning</a:t>
            </a:r>
          </a:p>
        </p:txBody>
      </p:sp>
      <p:sp>
        <p:nvSpPr>
          <p:cNvPr id="3" name="Content Placeholder 2">
            <a:extLst>
              <a:ext uri="{FF2B5EF4-FFF2-40B4-BE49-F238E27FC236}">
                <a16:creationId xmlns:a16="http://schemas.microsoft.com/office/drawing/2014/main" id="{9342BD03-E0E3-484B-BE82-F46089795B9F}"/>
              </a:ext>
            </a:extLst>
          </p:cNvPr>
          <p:cNvSpPr>
            <a:spLocks noGrp="1"/>
          </p:cNvSpPr>
          <p:nvPr>
            <p:ph idx="1"/>
          </p:nvPr>
        </p:nvSpPr>
        <p:spPr/>
        <p:txBody>
          <a:bodyPr>
            <a:normAutofit/>
          </a:bodyPr>
          <a:lstStyle/>
          <a:p>
            <a:r>
              <a:rPr lang="en-US" dirty="0"/>
              <a:t>Issues of body, how she feels about herself, her breasts, or hips, capacity to conceive</a:t>
            </a:r>
          </a:p>
          <a:p>
            <a:r>
              <a:rPr lang="en-US" dirty="0"/>
              <a:t>Quest for pleasure/organism</a:t>
            </a:r>
          </a:p>
          <a:p>
            <a:r>
              <a:rPr lang="en-US" dirty="0"/>
              <a:t>Hold a pregnancy </a:t>
            </a:r>
          </a:p>
          <a:p>
            <a:endParaRPr lang="en-US" dirty="0"/>
          </a:p>
        </p:txBody>
      </p:sp>
    </p:spTree>
    <p:extLst>
      <p:ext uri="{BB962C8B-B14F-4D97-AF65-F5344CB8AC3E}">
        <p14:creationId xmlns:p14="http://schemas.microsoft.com/office/powerpoint/2010/main" val="419050444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7595E-46D5-45C6-9B82-1AE095B3E705}"/>
              </a:ext>
            </a:extLst>
          </p:cNvPr>
          <p:cNvSpPr>
            <a:spLocks noGrp="1"/>
          </p:cNvSpPr>
          <p:nvPr>
            <p:ph type="title"/>
          </p:nvPr>
        </p:nvSpPr>
        <p:spPr>
          <a:xfrm>
            <a:off x="812205" y="804519"/>
            <a:ext cx="3241820" cy="4431360"/>
          </a:xfrm>
        </p:spPr>
        <p:txBody>
          <a:bodyPr anchor="ctr">
            <a:normAutofit/>
          </a:bodyPr>
          <a:lstStyle/>
          <a:p>
            <a:r>
              <a:rPr lang="en-US" dirty="0"/>
              <a:t>What Do Women Want to Talk about in Treatment</a:t>
            </a:r>
          </a:p>
        </p:txBody>
      </p:sp>
      <p:sp>
        <p:nvSpPr>
          <p:cNvPr id="3" name="Content Placeholder 2">
            <a:extLst>
              <a:ext uri="{FF2B5EF4-FFF2-40B4-BE49-F238E27FC236}">
                <a16:creationId xmlns:a16="http://schemas.microsoft.com/office/drawing/2014/main" id="{3E445168-559B-4729-A59E-0ECB25388804}"/>
              </a:ext>
            </a:extLst>
          </p:cNvPr>
          <p:cNvSpPr>
            <a:spLocks noGrp="1"/>
          </p:cNvSpPr>
          <p:nvPr>
            <p:ph idx="1"/>
          </p:nvPr>
        </p:nvSpPr>
        <p:spPr>
          <a:xfrm>
            <a:off x="4637863" y="804520"/>
            <a:ext cx="6102559" cy="4431359"/>
          </a:xfrm>
        </p:spPr>
        <p:txBody>
          <a:bodyPr anchor="ctr">
            <a:normAutofit/>
          </a:bodyPr>
          <a:lstStyle/>
          <a:p>
            <a:r>
              <a:rPr lang="en-US" dirty="0"/>
              <a:t>Infertility</a:t>
            </a:r>
          </a:p>
          <a:p>
            <a:r>
              <a:rPr lang="en-US" dirty="0"/>
              <a:t>Miscarriages, </a:t>
            </a:r>
          </a:p>
          <a:p>
            <a:r>
              <a:rPr lang="en-US" dirty="0"/>
              <a:t>Stillbirths</a:t>
            </a:r>
          </a:p>
          <a:p>
            <a:r>
              <a:rPr lang="en-US" dirty="0"/>
              <a:t>Children with medical needs or physical/neurological disabilities</a:t>
            </a:r>
          </a:p>
          <a:p>
            <a:r>
              <a:rPr lang="en-US" dirty="0"/>
              <a:t>Aging mothers with children of mental illness</a:t>
            </a:r>
          </a:p>
          <a:p>
            <a:r>
              <a:rPr lang="en-US" dirty="0"/>
              <a:t>Adult children who fail to thrive into adulthood</a:t>
            </a:r>
          </a:p>
          <a:p>
            <a:endParaRPr lang="en-US" dirty="0"/>
          </a:p>
        </p:txBody>
      </p:sp>
    </p:spTree>
    <p:extLst>
      <p:ext uri="{BB962C8B-B14F-4D97-AF65-F5344CB8AC3E}">
        <p14:creationId xmlns:p14="http://schemas.microsoft.com/office/powerpoint/2010/main" val="183126191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73AFB-679D-4057-A730-416F56F98AFE}"/>
              </a:ext>
            </a:extLst>
          </p:cNvPr>
          <p:cNvSpPr>
            <a:spLocks noGrp="1"/>
          </p:cNvSpPr>
          <p:nvPr>
            <p:ph type="title"/>
          </p:nvPr>
        </p:nvSpPr>
        <p:spPr/>
        <p:txBody>
          <a:bodyPr>
            <a:normAutofit/>
          </a:bodyPr>
          <a:lstStyle/>
          <a:p>
            <a:r>
              <a:rPr lang="en-US" dirty="0"/>
              <a:t>Freud’s Focus</a:t>
            </a:r>
          </a:p>
        </p:txBody>
      </p:sp>
      <p:sp>
        <p:nvSpPr>
          <p:cNvPr id="3" name="Content Placeholder 2">
            <a:extLst>
              <a:ext uri="{FF2B5EF4-FFF2-40B4-BE49-F238E27FC236}">
                <a16:creationId xmlns:a16="http://schemas.microsoft.com/office/drawing/2014/main" id="{030FE7C1-D01D-4886-9651-EB3576746F9B}"/>
              </a:ext>
            </a:extLst>
          </p:cNvPr>
          <p:cNvSpPr>
            <a:spLocks noGrp="1"/>
          </p:cNvSpPr>
          <p:nvPr>
            <p:ph idx="1"/>
          </p:nvPr>
        </p:nvSpPr>
        <p:spPr/>
        <p:txBody>
          <a:bodyPr>
            <a:normAutofit/>
          </a:bodyPr>
          <a:lstStyle/>
          <a:p>
            <a:r>
              <a:rPr lang="en-US" dirty="0"/>
              <a:t>Looked at women’s issues through the eyes of father</a:t>
            </a:r>
          </a:p>
          <a:p>
            <a:r>
              <a:rPr lang="en-US" dirty="0"/>
              <a:t>Women’s role in life is to stay at home</a:t>
            </a:r>
          </a:p>
          <a:p>
            <a:r>
              <a:rPr lang="en-US" dirty="0"/>
              <a:t>Be passive</a:t>
            </a:r>
          </a:p>
          <a:p>
            <a:r>
              <a:rPr lang="en-US" dirty="0"/>
              <a:t>Bear and raise children</a:t>
            </a:r>
          </a:p>
          <a:p>
            <a:r>
              <a:rPr lang="en-US" dirty="0"/>
              <a:t>Father is protector</a:t>
            </a:r>
          </a:p>
          <a:p>
            <a:r>
              <a:rPr lang="en-US" dirty="0"/>
              <a:t>Father is hostile figure who must be fought or submitted to</a:t>
            </a:r>
          </a:p>
        </p:txBody>
      </p:sp>
    </p:spTree>
    <p:extLst>
      <p:ext uri="{BB962C8B-B14F-4D97-AF65-F5344CB8AC3E}">
        <p14:creationId xmlns:p14="http://schemas.microsoft.com/office/powerpoint/2010/main" val="3283372166"/>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22DD-6B63-426B-970A-D4510987835B}"/>
              </a:ext>
            </a:extLst>
          </p:cNvPr>
          <p:cNvSpPr>
            <a:spLocks noGrp="1"/>
          </p:cNvSpPr>
          <p:nvPr>
            <p:ph type="title"/>
          </p:nvPr>
        </p:nvSpPr>
        <p:spPr/>
        <p:txBody>
          <a:bodyPr>
            <a:normAutofit/>
          </a:bodyPr>
          <a:lstStyle/>
          <a:p>
            <a:r>
              <a:rPr lang="en-US" dirty="0" err="1"/>
              <a:t>Loewalds</a:t>
            </a:r>
            <a:r>
              <a:rPr lang="en-US" dirty="0"/>
              <a:t> Focus on Women</a:t>
            </a:r>
            <a:br>
              <a:rPr lang="en-US" dirty="0"/>
            </a:br>
            <a:endParaRPr lang="en-US" dirty="0"/>
          </a:p>
        </p:txBody>
      </p:sp>
      <p:sp>
        <p:nvSpPr>
          <p:cNvPr id="3" name="Content Placeholder 2">
            <a:extLst>
              <a:ext uri="{FF2B5EF4-FFF2-40B4-BE49-F238E27FC236}">
                <a16:creationId xmlns:a16="http://schemas.microsoft.com/office/drawing/2014/main" id="{A0DD670D-F9A6-4BD2-A2EF-83B4B1E02018}"/>
              </a:ext>
            </a:extLst>
          </p:cNvPr>
          <p:cNvSpPr>
            <a:spLocks noGrp="1"/>
          </p:cNvSpPr>
          <p:nvPr>
            <p:ph idx="1"/>
          </p:nvPr>
        </p:nvSpPr>
        <p:spPr/>
        <p:txBody>
          <a:bodyPr>
            <a:normAutofit/>
          </a:bodyPr>
          <a:lstStyle/>
          <a:p>
            <a:r>
              <a:rPr lang="en-US" dirty="0"/>
              <a:t>Focused on earliest relationship with mother</a:t>
            </a:r>
          </a:p>
          <a:p>
            <a:r>
              <a:rPr lang="en-US" dirty="0"/>
              <a:t>Integration is lifelong, not a static process</a:t>
            </a:r>
          </a:p>
          <a:p>
            <a:r>
              <a:rPr lang="en-US" dirty="0"/>
              <a:t>Revisiting earliest relationship with mother gives rise to spiritual feelings of awe, mystery</a:t>
            </a:r>
          </a:p>
          <a:p>
            <a:r>
              <a:rPr lang="en-US" dirty="0"/>
              <a:t>Focuses on the internal forces at play with the synthetic function of the ego</a:t>
            </a:r>
          </a:p>
          <a:p>
            <a:r>
              <a:rPr lang="en-US" dirty="0"/>
              <a:t>Focuses on mother/baby and early positive identification with father</a:t>
            </a:r>
          </a:p>
        </p:txBody>
      </p:sp>
    </p:spTree>
    <p:extLst>
      <p:ext uri="{BB962C8B-B14F-4D97-AF65-F5344CB8AC3E}">
        <p14:creationId xmlns:p14="http://schemas.microsoft.com/office/powerpoint/2010/main" val="235514632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48592-66AA-440E-96DB-9A80ABB03F01}"/>
              </a:ext>
            </a:extLst>
          </p:cNvPr>
          <p:cNvSpPr>
            <a:spLocks noGrp="1"/>
          </p:cNvSpPr>
          <p:nvPr>
            <p:ph type="title"/>
          </p:nvPr>
        </p:nvSpPr>
        <p:spPr/>
        <p:txBody>
          <a:bodyPr>
            <a:normAutofit/>
          </a:bodyPr>
          <a:lstStyle/>
          <a:p>
            <a:r>
              <a:rPr lang="en-US" dirty="0"/>
              <a:t>Original Goal of Psychoanalysis </a:t>
            </a:r>
          </a:p>
        </p:txBody>
      </p:sp>
      <p:sp>
        <p:nvSpPr>
          <p:cNvPr id="3" name="Content Placeholder 2">
            <a:extLst>
              <a:ext uri="{FF2B5EF4-FFF2-40B4-BE49-F238E27FC236}">
                <a16:creationId xmlns:a16="http://schemas.microsoft.com/office/drawing/2014/main" id="{C6281FAA-E037-403B-BFCA-E14784C980F3}"/>
              </a:ext>
            </a:extLst>
          </p:cNvPr>
          <p:cNvSpPr>
            <a:spLocks noGrp="1"/>
          </p:cNvSpPr>
          <p:nvPr>
            <p:ph idx="1"/>
          </p:nvPr>
        </p:nvSpPr>
        <p:spPr/>
        <p:txBody>
          <a:bodyPr>
            <a:normAutofit/>
          </a:bodyPr>
          <a:lstStyle/>
          <a:p>
            <a:r>
              <a:rPr lang="en-US" dirty="0"/>
              <a:t>Freud’s analysis of the psychology of women took place not in a social or biological sphere- it took place within an analysis of patriarchy.</a:t>
            </a:r>
          </a:p>
          <a:p>
            <a:endParaRPr lang="en-US" dirty="0"/>
          </a:p>
        </p:txBody>
      </p:sp>
    </p:spTree>
    <p:extLst>
      <p:ext uri="{BB962C8B-B14F-4D97-AF65-F5344CB8AC3E}">
        <p14:creationId xmlns:p14="http://schemas.microsoft.com/office/powerpoint/2010/main" val="235467686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83682-1E11-4785-9F60-28BBA3E7C2DC}"/>
              </a:ext>
            </a:extLst>
          </p:cNvPr>
          <p:cNvSpPr>
            <a:spLocks noGrp="1"/>
          </p:cNvSpPr>
          <p:nvPr>
            <p:ph type="title"/>
          </p:nvPr>
        </p:nvSpPr>
        <p:spPr/>
        <p:txBody>
          <a:bodyPr anchor="ctr">
            <a:normAutofit fontScale="90000"/>
          </a:bodyPr>
          <a:lstStyle/>
          <a:p>
            <a:pPr algn="r"/>
            <a:br>
              <a:rPr lang="en-US" sz="5400" baseline="0" dirty="0"/>
            </a:br>
            <a:endParaRPr lang="en-US" sz="5400" dirty="0"/>
          </a:p>
        </p:txBody>
      </p:sp>
      <p:sp>
        <p:nvSpPr>
          <p:cNvPr id="3" name="Text Placeholder 2">
            <a:extLst>
              <a:ext uri="{FF2B5EF4-FFF2-40B4-BE49-F238E27FC236}">
                <a16:creationId xmlns:a16="http://schemas.microsoft.com/office/drawing/2014/main" id="{E83E429A-E169-4DF9-BE16-1D5EB5E7FC18}"/>
              </a:ext>
            </a:extLst>
          </p:cNvPr>
          <p:cNvSpPr>
            <a:spLocks noGrp="1"/>
          </p:cNvSpPr>
          <p:nvPr>
            <p:ph type="body" idx="1"/>
          </p:nvPr>
        </p:nvSpPr>
        <p:spPr>
          <a:xfrm>
            <a:off x="1447191" y="931350"/>
            <a:ext cx="4645152" cy="801943"/>
          </a:xfrm>
        </p:spPr>
        <p:txBody>
          <a:bodyPr>
            <a:normAutofit/>
          </a:bodyPr>
          <a:lstStyle/>
          <a:p>
            <a:r>
              <a:rPr lang="en-US" sz="2400" dirty="0"/>
              <a:t>Feminine Spirituality</a:t>
            </a:r>
          </a:p>
        </p:txBody>
      </p:sp>
      <p:sp>
        <p:nvSpPr>
          <p:cNvPr id="4" name="Content Placeholder 3">
            <a:extLst>
              <a:ext uri="{FF2B5EF4-FFF2-40B4-BE49-F238E27FC236}">
                <a16:creationId xmlns:a16="http://schemas.microsoft.com/office/drawing/2014/main" id="{356E2C80-B8A3-4F69-93D4-E56DDB83738B}"/>
              </a:ext>
            </a:extLst>
          </p:cNvPr>
          <p:cNvSpPr>
            <a:spLocks noGrp="1"/>
          </p:cNvSpPr>
          <p:nvPr>
            <p:ph sz="half" idx="2"/>
          </p:nvPr>
        </p:nvSpPr>
        <p:spPr/>
        <p:txBody>
          <a:bodyPr>
            <a:normAutofit/>
          </a:bodyPr>
          <a:lstStyle/>
          <a:p>
            <a:r>
              <a:rPr lang="en-US" sz="2800" dirty="0"/>
              <a:t>Power of Prayer consist of individual elements of thought, feeling, emotions.</a:t>
            </a:r>
          </a:p>
        </p:txBody>
      </p:sp>
      <p:sp>
        <p:nvSpPr>
          <p:cNvPr id="6" name="Text Placeholder 5">
            <a:extLst>
              <a:ext uri="{FF2B5EF4-FFF2-40B4-BE49-F238E27FC236}">
                <a16:creationId xmlns:a16="http://schemas.microsoft.com/office/drawing/2014/main" id="{FE935ECE-EEF8-49CB-BAC7-889E0E61C968}"/>
              </a:ext>
            </a:extLst>
          </p:cNvPr>
          <p:cNvSpPr>
            <a:spLocks noGrp="1"/>
          </p:cNvSpPr>
          <p:nvPr>
            <p:ph type="body" sz="quarter" idx="3"/>
          </p:nvPr>
        </p:nvSpPr>
        <p:spPr>
          <a:xfrm>
            <a:off x="6320413" y="532564"/>
            <a:ext cx="4737101" cy="1200730"/>
          </a:xfrm>
        </p:spPr>
        <p:txBody>
          <a:bodyPr/>
          <a:lstStyle/>
          <a:p>
            <a:r>
              <a:rPr lang="en-US" dirty="0"/>
              <a:t>Through the lens of Psychoanalysis</a:t>
            </a:r>
          </a:p>
        </p:txBody>
      </p:sp>
      <p:sp>
        <p:nvSpPr>
          <p:cNvPr id="5" name="Content Placeholder 4">
            <a:extLst>
              <a:ext uri="{FF2B5EF4-FFF2-40B4-BE49-F238E27FC236}">
                <a16:creationId xmlns:a16="http://schemas.microsoft.com/office/drawing/2014/main" id="{94335A1D-9867-43C0-8927-44A78EA2B886}"/>
              </a:ext>
            </a:extLst>
          </p:cNvPr>
          <p:cNvSpPr>
            <a:spLocks noGrp="1"/>
          </p:cNvSpPr>
          <p:nvPr>
            <p:ph sz="quarter" idx="4"/>
          </p:nvPr>
        </p:nvSpPr>
        <p:spPr/>
        <p:txBody>
          <a:bodyPr>
            <a:normAutofit/>
          </a:bodyPr>
          <a:lstStyle/>
          <a:p>
            <a:r>
              <a:rPr lang="en-US" sz="2800" dirty="0"/>
              <a:t>Heart, Mind and Body</a:t>
            </a:r>
          </a:p>
          <a:p>
            <a:r>
              <a:rPr lang="en-US" sz="2800" dirty="0"/>
              <a:t> Wisdom</a:t>
            </a:r>
          </a:p>
          <a:p>
            <a:r>
              <a:rPr lang="en-US" sz="2800" dirty="0"/>
              <a:t>Purity of Intention</a:t>
            </a:r>
          </a:p>
          <a:p>
            <a:r>
              <a:rPr lang="en-US" sz="2800" dirty="0"/>
              <a:t>Strength</a:t>
            </a:r>
          </a:p>
          <a:p>
            <a:endParaRPr lang="en-US" sz="28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105286351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FB48-20AB-4CA0-B402-022A5329A355}"/>
              </a:ext>
            </a:extLst>
          </p:cNvPr>
          <p:cNvSpPr>
            <a:spLocks noGrp="1"/>
          </p:cNvSpPr>
          <p:nvPr>
            <p:ph type="title"/>
          </p:nvPr>
        </p:nvSpPr>
        <p:spPr/>
        <p:txBody>
          <a:bodyPr>
            <a:normAutofit/>
          </a:bodyPr>
          <a:lstStyle/>
          <a:p>
            <a:r>
              <a:rPr lang="en-US" dirty="0"/>
              <a:t>Contemporary Goal of Psychoanalysis regarding </a:t>
            </a:r>
            <a:r>
              <a:rPr lang="en-US" dirty="0" err="1"/>
              <a:t>Feminity</a:t>
            </a:r>
            <a:endParaRPr lang="en-US" dirty="0"/>
          </a:p>
        </p:txBody>
      </p:sp>
      <p:sp>
        <p:nvSpPr>
          <p:cNvPr id="3" name="Content Placeholder 2">
            <a:extLst>
              <a:ext uri="{FF2B5EF4-FFF2-40B4-BE49-F238E27FC236}">
                <a16:creationId xmlns:a16="http://schemas.microsoft.com/office/drawing/2014/main" id="{C6C558C2-26B6-4C71-88AD-359323C3FE3C}"/>
              </a:ext>
            </a:extLst>
          </p:cNvPr>
          <p:cNvSpPr>
            <a:spLocks noGrp="1"/>
          </p:cNvSpPr>
          <p:nvPr>
            <p:ph idx="1"/>
          </p:nvPr>
        </p:nvSpPr>
        <p:spPr/>
        <p:txBody>
          <a:bodyPr>
            <a:normAutofit/>
          </a:bodyPr>
          <a:lstStyle/>
          <a:p>
            <a:r>
              <a:rPr lang="en-US" dirty="0"/>
              <a:t>Holding in one hand what we know about the analysis of patriarchy</a:t>
            </a:r>
          </a:p>
          <a:p>
            <a:r>
              <a:rPr lang="en-US" dirty="0"/>
              <a:t>Holding in another hand the maternal influences </a:t>
            </a:r>
          </a:p>
          <a:p>
            <a:r>
              <a:rPr lang="en-US" dirty="0"/>
              <a:t>Enter the tension (</a:t>
            </a:r>
            <a:r>
              <a:rPr lang="en-US" dirty="0" err="1"/>
              <a:t>loewald</a:t>
            </a:r>
            <a:r>
              <a:rPr lang="en-US" dirty="0"/>
              <a:t>) creating a potentially creative space between separation and closeness that is never fully resolved but gives rise to new life. </a:t>
            </a:r>
          </a:p>
        </p:txBody>
      </p:sp>
    </p:spTree>
    <p:extLst>
      <p:ext uri="{BB962C8B-B14F-4D97-AF65-F5344CB8AC3E}">
        <p14:creationId xmlns:p14="http://schemas.microsoft.com/office/powerpoint/2010/main" val="285841936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6DD0FF-FFA2-4402-B2FC-6D689F1EE7A7}"/>
              </a:ext>
            </a:extLst>
          </p:cNvPr>
          <p:cNvPicPr>
            <a:picLocks noChangeAspect="1"/>
          </p:cNvPicPr>
          <p:nvPr/>
        </p:nvPicPr>
        <p:blipFill>
          <a:blip r:embed="rId2"/>
          <a:stretch>
            <a:fillRect/>
          </a:stretch>
        </p:blipFill>
        <p:spPr>
          <a:xfrm>
            <a:off x="1451579" y="2015732"/>
            <a:ext cx="7300725" cy="4873234"/>
          </a:xfrm>
          <a:prstGeom prst="rect">
            <a:avLst/>
          </a:prstGeom>
        </p:spPr>
      </p:pic>
      <p:sp>
        <p:nvSpPr>
          <p:cNvPr id="2" name="Title 1">
            <a:extLst>
              <a:ext uri="{FF2B5EF4-FFF2-40B4-BE49-F238E27FC236}">
                <a16:creationId xmlns:a16="http://schemas.microsoft.com/office/drawing/2014/main" id="{29DE753B-F5D2-41A2-93E0-484D25B2118F}"/>
              </a:ext>
            </a:extLst>
          </p:cNvPr>
          <p:cNvSpPr>
            <a:spLocks noGrp="1"/>
          </p:cNvSpPr>
          <p:nvPr>
            <p:ph type="title"/>
          </p:nvPr>
        </p:nvSpPr>
        <p:spPr/>
        <p:txBody>
          <a:bodyPr>
            <a:normAutofit fontScale="90000"/>
          </a:bodyPr>
          <a:lstStyle/>
          <a:p>
            <a:r>
              <a:rPr lang="en-US" dirty="0"/>
              <a:t>Our Human Brokenness gives rise to divinity. Hildegard Von </a:t>
            </a:r>
            <a:r>
              <a:rPr lang="en-US" dirty="0" err="1"/>
              <a:t>Bingen</a:t>
            </a:r>
            <a:r>
              <a:rPr lang="en-US" dirty="0"/>
              <a:t> (1098-1179)</a:t>
            </a:r>
          </a:p>
        </p:txBody>
      </p:sp>
      <p:sp>
        <p:nvSpPr>
          <p:cNvPr id="4" name="Content Placeholder 3">
            <a:extLst>
              <a:ext uri="{FF2B5EF4-FFF2-40B4-BE49-F238E27FC236}">
                <a16:creationId xmlns:a16="http://schemas.microsoft.com/office/drawing/2014/main" id="{AD0421F1-3074-4D0C-AC65-67A708E21D8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95798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92E1B-AAEE-4435-8F48-8C88BE55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F7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in a room&#10;&#10;Description automatically generated">
            <a:extLst>
              <a:ext uri="{FF2B5EF4-FFF2-40B4-BE49-F238E27FC236}">
                <a16:creationId xmlns:a16="http://schemas.microsoft.com/office/drawing/2014/main" id="{0A76EFC0-F6B9-478A-9EA1-7885CE8489DE}"/>
              </a:ext>
            </a:extLst>
          </p:cNvPr>
          <p:cNvPicPr>
            <a:picLocks noChangeAspect="1"/>
          </p:cNvPicPr>
          <p:nvPr/>
        </p:nvPicPr>
        <p:blipFill rotWithShape="1">
          <a:blip r:embed="rId2"/>
          <a:srcRect t="24264" r="1" b="8517"/>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id="{476C2E52-E592-4F3F-BC13-5BD8518E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6969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B54181-B6FD-49A7-B714-8AA74840ED50}"/>
              </a:ext>
            </a:extLst>
          </p:cNvPr>
          <p:cNvPicPr>
            <a:picLocks noChangeAspect="1"/>
          </p:cNvPicPr>
          <p:nvPr/>
        </p:nvPicPr>
        <p:blipFill rotWithShape="1">
          <a:blip r:embed="rId3"/>
          <a:srcRect t="11771" r="-1" b="3957"/>
          <a:stretch/>
        </p:blipFill>
        <p:spPr>
          <a:xfrm>
            <a:off x="20" y="10"/>
            <a:ext cx="12191675" cy="6857990"/>
          </a:xfrm>
          <a:prstGeom prst="rect">
            <a:avLst/>
          </a:prstGeom>
        </p:spPr>
      </p:pic>
      <p:sp>
        <p:nvSpPr>
          <p:cNvPr id="4" name="Title 3">
            <a:extLst>
              <a:ext uri="{FF2B5EF4-FFF2-40B4-BE49-F238E27FC236}">
                <a16:creationId xmlns:a16="http://schemas.microsoft.com/office/drawing/2014/main" id="{2C162E25-1CC5-4A46-8AAC-87FA2064E6EF}"/>
              </a:ext>
            </a:extLst>
          </p:cNvPr>
          <p:cNvSpPr>
            <a:spLocks noGrp="1"/>
          </p:cNvSpPr>
          <p:nvPr>
            <p:ph type="title"/>
          </p:nvPr>
        </p:nvSpPr>
        <p:spPr>
          <a:xfrm>
            <a:off x="4060512" y="5241371"/>
            <a:ext cx="6835556" cy="954556"/>
          </a:xfrm>
        </p:spPr>
        <p:txBody>
          <a:bodyPr vert="horz" lIns="91440" tIns="45720" rIns="91440" bIns="0" rtlCol="0" anchor="t">
            <a:normAutofit/>
          </a:bodyPr>
          <a:lstStyle/>
          <a:p>
            <a:r>
              <a:rPr lang="en-US">
                <a:solidFill>
                  <a:srgbClr val="FFFFFE"/>
                </a:solidFill>
              </a:rPr>
              <a:t>Pandora’s Box</a:t>
            </a:r>
            <a:br>
              <a:rPr lang="en-US">
                <a:solidFill>
                  <a:srgbClr val="FFFFFE"/>
                </a:solidFill>
              </a:rPr>
            </a:br>
            <a:endParaRPr lang="en-US">
              <a:solidFill>
                <a:srgbClr val="FFFFFE"/>
              </a:solidFill>
            </a:endParaRPr>
          </a:p>
        </p:txBody>
      </p:sp>
    </p:spTree>
    <p:extLst>
      <p:ext uri="{BB962C8B-B14F-4D97-AF65-F5344CB8AC3E}">
        <p14:creationId xmlns:p14="http://schemas.microsoft.com/office/powerpoint/2010/main" val="3165252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558-52BF-4D3B-9CA2-9E1DE026D55B}"/>
              </a:ext>
            </a:extLst>
          </p:cNvPr>
          <p:cNvSpPr>
            <a:spLocks noGrp="1"/>
          </p:cNvSpPr>
          <p:nvPr>
            <p:ph type="title"/>
          </p:nvPr>
        </p:nvSpPr>
        <p:spPr/>
        <p:txBody>
          <a:bodyPr/>
          <a:lstStyle/>
          <a:p>
            <a:r>
              <a:rPr lang="en-US" dirty="0"/>
              <a:t>Alexander Pope- British Poet-</a:t>
            </a:r>
            <a:br>
              <a:rPr lang="en-US" dirty="0"/>
            </a:br>
            <a:r>
              <a:rPr lang="en-US" dirty="0"/>
              <a:t>(1688-1744)</a:t>
            </a:r>
          </a:p>
        </p:txBody>
      </p:sp>
      <p:sp>
        <p:nvSpPr>
          <p:cNvPr id="3" name="Content Placeholder 2">
            <a:extLst>
              <a:ext uri="{FF2B5EF4-FFF2-40B4-BE49-F238E27FC236}">
                <a16:creationId xmlns:a16="http://schemas.microsoft.com/office/drawing/2014/main" id="{DB243ED0-854E-4ECE-809F-63703B5E008F}"/>
              </a:ext>
            </a:extLst>
          </p:cNvPr>
          <p:cNvSpPr>
            <a:spLocks noGrp="1"/>
          </p:cNvSpPr>
          <p:nvPr>
            <p:ph idx="1"/>
          </p:nvPr>
        </p:nvSpPr>
        <p:spPr/>
        <p:txBody>
          <a:bodyPr>
            <a:normAutofit/>
          </a:bodyPr>
          <a:lstStyle/>
          <a:p>
            <a:r>
              <a:rPr lang="en-US" sz="4000" i="1" dirty="0"/>
              <a:t>“Hope Springs Eternal in the Human Breast”</a:t>
            </a:r>
          </a:p>
        </p:txBody>
      </p:sp>
    </p:spTree>
    <p:extLst>
      <p:ext uri="{BB962C8B-B14F-4D97-AF65-F5344CB8AC3E}">
        <p14:creationId xmlns:p14="http://schemas.microsoft.com/office/powerpoint/2010/main" val="176129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9060-1AB4-49A2-9659-3B50E940C6DC}"/>
              </a:ext>
            </a:extLst>
          </p:cNvPr>
          <p:cNvSpPr>
            <a:spLocks noGrp="1"/>
          </p:cNvSpPr>
          <p:nvPr>
            <p:ph type="title"/>
          </p:nvPr>
        </p:nvSpPr>
        <p:spPr>
          <a:xfrm>
            <a:off x="2365695" y="938717"/>
            <a:ext cx="8689157" cy="3541837"/>
          </a:xfrm>
        </p:spPr>
        <p:txBody>
          <a:bodyPr vert="horz" lIns="91440" tIns="45720" rIns="91440" bIns="0" rtlCol="0" anchor="b">
            <a:normAutofit fontScale="90000"/>
          </a:bodyPr>
          <a:lstStyle/>
          <a:p>
            <a:r>
              <a:rPr lang="en-US" sz="6600" dirty="0"/>
              <a:t>Mystical and Psychoanalytic Reflections</a:t>
            </a:r>
            <a:br>
              <a:rPr lang="en-US" sz="6600" dirty="0"/>
            </a:br>
            <a:endParaRPr lang="en-US" sz="6600" dirty="0"/>
          </a:p>
        </p:txBody>
      </p:sp>
    </p:spTree>
    <p:extLst>
      <p:ext uri="{BB962C8B-B14F-4D97-AF65-F5344CB8AC3E}">
        <p14:creationId xmlns:p14="http://schemas.microsoft.com/office/powerpoint/2010/main" val="272873438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5D3E-F1F7-4C00-A62B-EBD9F8837DFE}"/>
              </a:ext>
            </a:extLst>
          </p:cNvPr>
          <p:cNvSpPr>
            <a:spLocks noGrp="1"/>
          </p:cNvSpPr>
          <p:nvPr>
            <p:ph type="title"/>
          </p:nvPr>
        </p:nvSpPr>
        <p:spPr>
          <a:xfrm>
            <a:off x="7218030" y="804520"/>
            <a:ext cx="3520367" cy="1049235"/>
          </a:xfrm>
        </p:spPr>
        <p:txBody>
          <a:bodyPr vert="horz" lIns="91440" tIns="45720" rIns="91440" bIns="45720" rtlCol="0" anchor="t">
            <a:normAutofit fontScale="90000"/>
          </a:bodyPr>
          <a:lstStyle/>
          <a:p>
            <a:r>
              <a:rPr lang="en-US" dirty="0"/>
              <a:t>Hildegard Von </a:t>
            </a:r>
            <a:r>
              <a:rPr lang="en-US" dirty="0" err="1"/>
              <a:t>Bingen</a:t>
            </a:r>
            <a:r>
              <a:rPr lang="en-US" dirty="0"/>
              <a:t> (1098-1179)</a:t>
            </a:r>
          </a:p>
        </p:txBody>
      </p:sp>
      <p:sp>
        <p:nvSpPr>
          <p:cNvPr id="3" name="Content Placeholder 2">
            <a:extLst>
              <a:ext uri="{FF2B5EF4-FFF2-40B4-BE49-F238E27FC236}">
                <a16:creationId xmlns:a16="http://schemas.microsoft.com/office/drawing/2014/main" id="{B4204CF6-DDD5-4F6F-A716-7520F6E35906}"/>
              </a:ext>
            </a:extLst>
          </p:cNvPr>
          <p:cNvSpPr>
            <a:spLocks noGrp="1"/>
          </p:cNvSpPr>
          <p:nvPr>
            <p:ph sz="half" idx="1"/>
          </p:nvPr>
        </p:nvSpPr>
        <p:spPr>
          <a:xfrm>
            <a:off x="7218029" y="2015732"/>
            <a:ext cx="3520368" cy="3450613"/>
          </a:xfrm>
        </p:spPr>
        <p:txBody>
          <a:bodyPr vert="horz" lIns="91440" tIns="45720" rIns="91440" bIns="45720" rtlCol="0" anchor="t">
            <a:normAutofit fontScale="92500" lnSpcReduction="10000"/>
          </a:bodyPr>
          <a:lstStyle/>
          <a:p>
            <a:pPr marL="0"/>
            <a:r>
              <a:rPr lang="en-US" i="1"/>
              <a:t>“Just as a mirror, which reflects all things, is set in its own container, so too the rational soul is placed in the fragile container of the body. In this way, the body is governed in its earthly life by the soul, and the soul contemplates heavenly things through faith.” (Hildegard von bingen)</a:t>
            </a:r>
          </a:p>
          <a:p>
            <a:pPr marL="0"/>
            <a:endParaRPr lang="en-US" i="1"/>
          </a:p>
        </p:txBody>
      </p:sp>
      <p:pic>
        <p:nvPicPr>
          <p:cNvPr id="6" name="Content Placeholder 5">
            <a:extLst>
              <a:ext uri="{FF2B5EF4-FFF2-40B4-BE49-F238E27FC236}">
                <a16:creationId xmlns:a16="http://schemas.microsoft.com/office/drawing/2014/main" id="{A04ED443-EA91-4F66-AE46-606EFDA243AB}"/>
              </a:ext>
            </a:extLst>
          </p:cNvPr>
          <p:cNvPicPr>
            <a:picLocks noGrp="1" noChangeAspect="1"/>
          </p:cNvPicPr>
          <p:nvPr>
            <p:ph sz="half" idx="2"/>
          </p:nvPr>
        </p:nvPicPr>
        <p:blipFill rotWithShape="1">
          <a:blip r:embed="rId3"/>
          <a:srcRect r="-1" b="29890"/>
          <a:stretch/>
        </p:blipFill>
        <p:spPr>
          <a:xfrm>
            <a:off x="1271223" y="1116345"/>
            <a:ext cx="4825148" cy="3866172"/>
          </a:xfrm>
          <a:prstGeom prst="rect">
            <a:avLst/>
          </a:prstGeom>
        </p:spPr>
      </p:pic>
    </p:spTree>
    <p:extLst>
      <p:ext uri="{BB962C8B-B14F-4D97-AF65-F5344CB8AC3E}">
        <p14:creationId xmlns:p14="http://schemas.microsoft.com/office/powerpoint/2010/main" val="363535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5D29-1D4B-4511-9975-0431FEF34B16}"/>
              </a:ext>
            </a:extLst>
          </p:cNvPr>
          <p:cNvSpPr>
            <a:spLocks noGrp="1"/>
          </p:cNvSpPr>
          <p:nvPr>
            <p:ph type="title"/>
          </p:nvPr>
        </p:nvSpPr>
        <p:spPr>
          <a:xfrm>
            <a:off x="960933" y="960241"/>
            <a:ext cx="6849699" cy="4203872"/>
          </a:xfrm>
        </p:spPr>
        <p:txBody>
          <a:bodyPr vert="horz" lIns="91440" tIns="45720" rIns="91440" bIns="0" rtlCol="0" anchor="ctr">
            <a:normAutofit/>
          </a:bodyPr>
          <a:lstStyle/>
          <a:p>
            <a:pPr algn="r"/>
            <a:r>
              <a:rPr lang="en-US" sz="5400"/>
              <a:t>Freud-1923</a:t>
            </a:r>
            <a:br>
              <a:rPr lang="en-US" sz="5400"/>
            </a:br>
            <a:r>
              <a:rPr lang="en-US" sz="5400"/>
              <a:t>Id, Ego and Superego</a:t>
            </a:r>
          </a:p>
        </p:txBody>
      </p:sp>
      <p:sp>
        <p:nvSpPr>
          <p:cNvPr id="3" name="Text Placeholder 2">
            <a:extLst>
              <a:ext uri="{FF2B5EF4-FFF2-40B4-BE49-F238E27FC236}">
                <a16:creationId xmlns:a16="http://schemas.microsoft.com/office/drawing/2014/main" id="{5FC11EB2-A92F-4C25-B834-EB7B4AD45128}"/>
              </a:ext>
            </a:extLst>
          </p:cNvPr>
          <p:cNvSpPr>
            <a:spLocks noGrp="1"/>
          </p:cNvSpPr>
          <p:nvPr>
            <p:ph type="body" idx="1"/>
          </p:nvPr>
        </p:nvSpPr>
        <p:spPr>
          <a:xfrm>
            <a:off x="8453071" y="964028"/>
            <a:ext cx="2770873" cy="4196299"/>
          </a:xfrm>
        </p:spPr>
        <p:txBody>
          <a:bodyPr vert="horz" lIns="91440" tIns="91440" rIns="91440" bIns="91440" rtlCol="0" anchor="ctr">
            <a:normAutofit/>
          </a:bodyPr>
          <a:lstStyle/>
          <a:p>
            <a:r>
              <a:rPr lang="en-US" cap="all"/>
              <a:t>The depth of human life is lived in the body. The Body is the first Ego</a:t>
            </a:r>
          </a:p>
        </p:txBody>
      </p:sp>
    </p:spTree>
    <p:extLst>
      <p:ext uri="{BB962C8B-B14F-4D97-AF65-F5344CB8AC3E}">
        <p14:creationId xmlns:p14="http://schemas.microsoft.com/office/powerpoint/2010/main" val="92455793"/>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6D27-B8BB-4421-A021-D357A9C10F63}"/>
              </a:ext>
            </a:extLst>
          </p:cNvPr>
          <p:cNvSpPr>
            <a:spLocks noGrp="1"/>
          </p:cNvSpPr>
          <p:nvPr>
            <p:ph type="title"/>
          </p:nvPr>
        </p:nvSpPr>
        <p:spPr/>
        <p:txBody>
          <a:bodyPr/>
          <a:lstStyle/>
          <a:p>
            <a:r>
              <a:rPr lang="en-US" dirty="0"/>
              <a:t>Contemporary Psychoanalysts</a:t>
            </a:r>
          </a:p>
        </p:txBody>
      </p:sp>
      <p:sp>
        <p:nvSpPr>
          <p:cNvPr id="6" name="Content Placeholder 5">
            <a:extLst>
              <a:ext uri="{FF2B5EF4-FFF2-40B4-BE49-F238E27FC236}">
                <a16:creationId xmlns:a16="http://schemas.microsoft.com/office/drawing/2014/main" id="{879D66F1-6793-4397-9D53-985599A99969}"/>
              </a:ext>
            </a:extLst>
          </p:cNvPr>
          <p:cNvSpPr>
            <a:spLocks noGrp="1"/>
          </p:cNvSpPr>
          <p:nvPr>
            <p:ph sz="half" idx="1"/>
          </p:nvPr>
        </p:nvSpPr>
        <p:spPr/>
        <p:txBody>
          <a:bodyPr/>
          <a:lstStyle/>
          <a:p>
            <a:r>
              <a:rPr lang="en-US" dirty="0"/>
              <a:t>Father of Psychoanalysis- Freud</a:t>
            </a:r>
          </a:p>
          <a:p>
            <a:r>
              <a:rPr lang="en-US" dirty="0"/>
              <a:t>Mother of Psychoanalysis-</a:t>
            </a:r>
          </a:p>
          <a:p>
            <a:r>
              <a:rPr lang="en-US" dirty="0"/>
              <a:t>Anna Freud, Melanie Klein, Helene Deutsch, Marie Bonaparte and Rosemary Balsam</a:t>
            </a:r>
          </a:p>
        </p:txBody>
      </p:sp>
      <p:pic>
        <p:nvPicPr>
          <p:cNvPr id="9" name="Content Placeholder 8">
            <a:extLst>
              <a:ext uri="{FF2B5EF4-FFF2-40B4-BE49-F238E27FC236}">
                <a16:creationId xmlns:a16="http://schemas.microsoft.com/office/drawing/2014/main" id="{A752ECCE-D93A-46FC-A23B-7117CCC2767D}"/>
              </a:ext>
            </a:extLst>
          </p:cNvPr>
          <p:cNvPicPr>
            <a:picLocks noGrp="1" noChangeAspect="1"/>
          </p:cNvPicPr>
          <p:nvPr>
            <p:ph sz="half" idx="2"/>
          </p:nvPr>
        </p:nvPicPr>
        <p:blipFill>
          <a:blip r:embed="rId2"/>
          <a:stretch>
            <a:fillRect/>
          </a:stretch>
        </p:blipFill>
        <p:spPr>
          <a:xfrm>
            <a:off x="6254750" y="2250815"/>
            <a:ext cx="4487863" cy="2975495"/>
          </a:xfrm>
        </p:spPr>
      </p:pic>
    </p:spTree>
    <p:extLst>
      <p:ext uri="{BB962C8B-B14F-4D97-AF65-F5344CB8AC3E}">
        <p14:creationId xmlns:p14="http://schemas.microsoft.com/office/powerpoint/2010/main" val="219062986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539</TotalTime>
  <Words>1319</Words>
  <Application>Microsoft Office PowerPoint</Application>
  <PresentationFormat>Widescreen</PresentationFormat>
  <Paragraphs>121</Paragraphs>
  <Slides>32</Slides>
  <Notes>9</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Rockwell</vt:lpstr>
      <vt:lpstr>Gallery</vt:lpstr>
      <vt:lpstr>PowerPoint Presentation</vt:lpstr>
      <vt:lpstr>PowerPoint Presentation</vt:lpstr>
      <vt:lpstr> </vt:lpstr>
      <vt:lpstr>Pandora’s Box </vt:lpstr>
      <vt:lpstr>Alexander Pope- British Poet- (1688-1744)</vt:lpstr>
      <vt:lpstr>Mystical and Psychoanalytic Reflections </vt:lpstr>
      <vt:lpstr>Hildegard Von Bingen (1098-1179)</vt:lpstr>
      <vt:lpstr>Freud-1923 Id, Ego and Superego</vt:lpstr>
      <vt:lpstr>Contemporary Psychoanalysts</vt:lpstr>
      <vt:lpstr>Rosemary Balsam</vt:lpstr>
      <vt:lpstr>Role of Female Body</vt:lpstr>
      <vt:lpstr>Role of Female Body</vt:lpstr>
      <vt:lpstr>Hans Loewald (1906-1993)</vt:lpstr>
      <vt:lpstr>Julian of Norwich (1342-1462)</vt:lpstr>
      <vt:lpstr>What Do Women Want </vt:lpstr>
      <vt:lpstr>Women in Early History</vt:lpstr>
      <vt:lpstr>Sojourner Truth Born Isabella Baumfree (1797-1883)</vt:lpstr>
      <vt:lpstr>Ain’t I A Woman  (1850)</vt:lpstr>
      <vt:lpstr>Ain’t I A Woman  (1850)</vt:lpstr>
      <vt:lpstr>Mary Wollstonecraft (1759-1797)</vt:lpstr>
      <vt:lpstr>Mary Shelly (1797-1851)</vt:lpstr>
      <vt:lpstr>Freud’s question to Marie Bonapart</vt:lpstr>
      <vt:lpstr>Marie Bonaparte (1882-1962)</vt:lpstr>
      <vt:lpstr>Clinical Implications</vt:lpstr>
      <vt:lpstr>Role of Mourning</vt:lpstr>
      <vt:lpstr>What Do Women Want to Talk about in Treatment</vt:lpstr>
      <vt:lpstr>Freud’s Focus</vt:lpstr>
      <vt:lpstr>Loewalds Focus on Women </vt:lpstr>
      <vt:lpstr>Original Goal of Psychoanalysis </vt:lpstr>
      <vt:lpstr>Contemporary Goal of Psychoanalysis regarding Feminity</vt:lpstr>
      <vt:lpstr>Our Human Brokenness gives rise to divinity. Hildegard Von Bingen (1098-1179)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hamm</dc:creator>
  <cp:lastModifiedBy>paula hamm</cp:lastModifiedBy>
  <cp:revision>20</cp:revision>
  <dcterms:created xsi:type="dcterms:W3CDTF">2019-02-25T19:42:57Z</dcterms:created>
  <dcterms:modified xsi:type="dcterms:W3CDTF">2019-03-19T21:47:02Z</dcterms:modified>
</cp:coreProperties>
</file>