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257" r:id="rId3"/>
    <p:sldId id="258" r:id="rId4"/>
    <p:sldId id="260" r:id="rId5"/>
    <p:sldId id="259" r:id="rId6"/>
    <p:sldId id="261" r:id="rId7"/>
    <p:sldId id="262" r:id="rId8"/>
    <p:sldId id="264" r:id="rId9"/>
    <p:sldId id="295" r:id="rId10"/>
    <p:sldId id="293" r:id="rId11"/>
    <p:sldId id="271" r:id="rId12"/>
    <p:sldId id="277" r:id="rId13"/>
    <p:sldId id="296" r:id="rId14"/>
    <p:sldId id="266" r:id="rId15"/>
    <p:sldId id="282" r:id="rId16"/>
    <p:sldId id="294" r:id="rId17"/>
    <p:sldId id="268" r:id="rId18"/>
    <p:sldId id="283" r:id="rId19"/>
    <p:sldId id="269" r:id="rId20"/>
    <p:sldId id="284" r:id="rId21"/>
    <p:sldId id="270" r:id="rId22"/>
    <p:sldId id="286" r:id="rId23"/>
    <p:sldId id="287" r:id="rId24"/>
    <p:sldId id="285" r:id="rId25"/>
    <p:sldId id="289" r:id="rId26"/>
    <p:sldId id="298" r:id="rId27"/>
    <p:sldId id="299" r:id="rId28"/>
    <p:sldId id="290" r:id="rId29"/>
    <p:sldId id="297" r:id="rId30"/>
    <p:sldId id="291" r:id="rId31"/>
    <p:sldId id="292" r:id="rId32"/>
    <p:sldId id="272" r:id="rId33"/>
    <p:sldId id="273" r:id="rId34"/>
    <p:sldId id="288" r:id="rId35"/>
    <p:sldId id="281" r:id="rId36"/>
    <p:sldId id="274" r:id="rId37"/>
    <p:sldId id="275" r:id="rId38"/>
    <p:sldId id="276" r:id="rId39"/>
    <p:sldId id="278" r:id="rId40"/>
    <p:sldId id="279" r:id="rId41"/>
    <p:sldId id="280"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E12B"/>
    <a:srgbClr val="FF2B3A"/>
    <a:srgbClr val="8F13FF"/>
    <a:srgbClr val="2853D7"/>
    <a:srgbClr val="D7399A"/>
    <a:srgbClr val="4071E2"/>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48" autoAdjust="0"/>
    <p:restoredTop sz="94660"/>
  </p:normalViewPr>
  <p:slideViewPr>
    <p:cSldViewPr snapToGrid="0" snapToObjects="1">
      <p:cViewPr varScale="1">
        <p:scale>
          <a:sx n="78" d="100"/>
          <a:sy n="78" d="100"/>
        </p:scale>
        <p:origin x="-1968"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E68484-DF8C-6C48-8257-88FB75E697BD}" type="datetimeFigureOut">
              <a:rPr lang="en-US" smtClean="0"/>
              <a:t>3/14/15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169D36-0477-D645-A827-94B6282B7312}" type="slidenum">
              <a:rPr lang="en-US" smtClean="0"/>
              <a:t>‹#›</a:t>
            </a:fld>
            <a:endParaRPr lang="en-US"/>
          </a:p>
        </p:txBody>
      </p:sp>
    </p:spTree>
    <p:extLst>
      <p:ext uri="{BB962C8B-B14F-4D97-AF65-F5344CB8AC3E}">
        <p14:creationId xmlns:p14="http://schemas.microsoft.com/office/powerpoint/2010/main" val="36533830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169D36-0477-D645-A827-94B6282B7312}" type="slidenum">
              <a:rPr lang="en-US" smtClean="0"/>
              <a:t>2</a:t>
            </a:fld>
            <a:endParaRPr lang="en-US"/>
          </a:p>
        </p:txBody>
      </p:sp>
    </p:spTree>
    <p:extLst>
      <p:ext uri="{BB962C8B-B14F-4D97-AF65-F5344CB8AC3E}">
        <p14:creationId xmlns:p14="http://schemas.microsoft.com/office/powerpoint/2010/main" val="2459551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 about the concluding statement</a:t>
            </a:r>
            <a:endParaRPr lang="en-US" dirty="0"/>
          </a:p>
        </p:txBody>
      </p:sp>
      <p:sp>
        <p:nvSpPr>
          <p:cNvPr id="4" name="Slide Number Placeholder 3"/>
          <p:cNvSpPr>
            <a:spLocks noGrp="1"/>
          </p:cNvSpPr>
          <p:nvPr>
            <p:ph type="sldNum" sz="quarter" idx="10"/>
          </p:nvPr>
        </p:nvSpPr>
        <p:spPr/>
        <p:txBody>
          <a:bodyPr/>
          <a:lstStyle/>
          <a:p>
            <a:fld id="{32169D36-0477-D645-A827-94B6282B7312}" type="slidenum">
              <a:rPr lang="en-US" smtClean="0"/>
              <a:t>40</a:t>
            </a:fld>
            <a:endParaRPr lang="en-US"/>
          </a:p>
        </p:txBody>
      </p:sp>
    </p:spTree>
    <p:extLst>
      <p:ext uri="{BB962C8B-B14F-4D97-AF65-F5344CB8AC3E}">
        <p14:creationId xmlns:p14="http://schemas.microsoft.com/office/powerpoint/2010/main" val="1041804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169D36-0477-D645-A827-94B6282B7312}" type="slidenum">
              <a:rPr lang="en-US" smtClean="0"/>
              <a:t>7</a:t>
            </a:fld>
            <a:endParaRPr lang="en-US"/>
          </a:p>
        </p:txBody>
      </p:sp>
    </p:spTree>
    <p:extLst>
      <p:ext uri="{BB962C8B-B14F-4D97-AF65-F5344CB8AC3E}">
        <p14:creationId xmlns:p14="http://schemas.microsoft.com/office/powerpoint/2010/main" val="249149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thinking we could</a:t>
            </a:r>
            <a:r>
              <a:rPr lang="en-US" baseline="0" dirty="0" smtClean="0"/>
              <a:t> delete this slide</a:t>
            </a:r>
            <a:endParaRPr lang="en-US" dirty="0"/>
          </a:p>
        </p:txBody>
      </p:sp>
      <p:sp>
        <p:nvSpPr>
          <p:cNvPr id="4" name="Slide Number Placeholder 3"/>
          <p:cNvSpPr>
            <a:spLocks noGrp="1"/>
          </p:cNvSpPr>
          <p:nvPr>
            <p:ph type="sldNum" sz="quarter" idx="10"/>
          </p:nvPr>
        </p:nvSpPr>
        <p:spPr/>
        <p:txBody>
          <a:bodyPr/>
          <a:lstStyle/>
          <a:p>
            <a:fld id="{32169D36-0477-D645-A827-94B6282B7312}" type="slidenum">
              <a:rPr lang="en-US" smtClean="0"/>
              <a:t>8</a:t>
            </a:fld>
            <a:endParaRPr lang="en-US"/>
          </a:p>
        </p:txBody>
      </p:sp>
    </p:spTree>
    <p:extLst>
      <p:ext uri="{BB962C8B-B14F-4D97-AF65-F5344CB8AC3E}">
        <p14:creationId xmlns:p14="http://schemas.microsoft.com/office/powerpoint/2010/main" val="1577982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169D36-0477-D645-A827-94B6282B7312}" type="slidenum">
              <a:rPr lang="en-US" smtClean="0"/>
              <a:t>11</a:t>
            </a:fld>
            <a:endParaRPr lang="en-US"/>
          </a:p>
        </p:txBody>
      </p:sp>
    </p:spTree>
    <p:extLst>
      <p:ext uri="{BB962C8B-B14F-4D97-AF65-F5344CB8AC3E}">
        <p14:creationId xmlns:p14="http://schemas.microsoft.com/office/powerpoint/2010/main" val="3118963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169D36-0477-D645-A827-94B6282B7312}" type="slidenum">
              <a:rPr lang="en-US" smtClean="0"/>
              <a:t>16</a:t>
            </a:fld>
            <a:endParaRPr lang="en-US"/>
          </a:p>
        </p:txBody>
      </p:sp>
    </p:spTree>
    <p:extLst>
      <p:ext uri="{BB962C8B-B14F-4D97-AF65-F5344CB8AC3E}">
        <p14:creationId xmlns:p14="http://schemas.microsoft.com/office/powerpoint/2010/main" val="1735568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169D36-0477-D645-A827-94B6282B7312}" type="slidenum">
              <a:rPr lang="en-US" smtClean="0"/>
              <a:t>21</a:t>
            </a:fld>
            <a:endParaRPr lang="en-US"/>
          </a:p>
        </p:txBody>
      </p:sp>
    </p:spTree>
    <p:extLst>
      <p:ext uri="{BB962C8B-B14F-4D97-AF65-F5344CB8AC3E}">
        <p14:creationId xmlns:p14="http://schemas.microsoft.com/office/powerpoint/2010/main" val="682444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169D36-0477-D645-A827-94B6282B7312}" type="slidenum">
              <a:rPr lang="en-US" smtClean="0"/>
              <a:t>31</a:t>
            </a:fld>
            <a:endParaRPr lang="en-US"/>
          </a:p>
        </p:txBody>
      </p:sp>
    </p:spTree>
    <p:extLst>
      <p:ext uri="{BB962C8B-B14F-4D97-AF65-F5344CB8AC3E}">
        <p14:creationId xmlns:p14="http://schemas.microsoft.com/office/powerpoint/2010/main" val="2596156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169D36-0477-D645-A827-94B6282B7312}" type="slidenum">
              <a:rPr lang="en-US" smtClean="0"/>
              <a:t>38</a:t>
            </a:fld>
            <a:endParaRPr lang="en-US"/>
          </a:p>
        </p:txBody>
      </p:sp>
    </p:spTree>
    <p:extLst>
      <p:ext uri="{BB962C8B-B14F-4D97-AF65-F5344CB8AC3E}">
        <p14:creationId xmlns:p14="http://schemas.microsoft.com/office/powerpoint/2010/main" val="2293550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169D36-0477-D645-A827-94B6282B7312}" type="slidenum">
              <a:rPr lang="en-US" smtClean="0"/>
              <a:t>39</a:t>
            </a:fld>
            <a:endParaRPr lang="en-US"/>
          </a:p>
        </p:txBody>
      </p:sp>
    </p:spTree>
    <p:extLst>
      <p:ext uri="{BB962C8B-B14F-4D97-AF65-F5344CB8AC3E}">
        <p14:creationId xmlns:p14="http://schemas.microsoft.com/office/powerpoint/2010/main" val="917095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58B1BB-25AE-7344-8F4D-6E15BC7B289C}" type="datetimeFigureOut">
              <a:rPr lang="en-US" smtClean="0"/>
              <a:t>3/14/15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EB130-B300-DC41-8E19-AB219E2AF2FF}" type="slidenum">
              <a:rPr lang="en-US" smtClean="0"/>
              <a:t>‹#›</a:t>
            </a:fld>
            <a:endParaRPr lang="en-US"/>
          </a:p>
        </p:txBody>
      </p:sp>
    </p:spTree>
    <p:extLst>
      <p:ext uri="{BB962C8B-B14F-4D97-AF65-F5344CB8AC3E}">
        <p14:creationId xmlns:p14="http://schemas.microsoft.com/office/powerpoint/2010/main" val="245324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58B1BB-25AE-7344-8F4D-6E15BC7B289C}" type="datetimeFigureOut">
              <a:rPr lang="en-US" smtClean="0"/>
              <a:t>3/14/15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EB130-B300-DC41-8E19-AB219E2AF2FF}" type="slidenum">
              <a:rPr lang="en-US" smtClean="0"/>
              <a:t>‹#›</a:t>
            </a:fld>
            <a:endParaRPr lang="en-US"/>
          </a:p>
        </p:txBody>
      </p:sp>
    </p:spTree>
    <p:extLst>
      <p:ext uri="{BB962C8B-B14F-4D97-AF65-F5344CB8AC3E}">
        <p14:creationId xmlns:p14="http://schemas.microsoft.com/office/powerpoint/2010/main" val="3479319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58B1BB-25AE-7344-8F4D-6E15BC7B289C}" type="datetimeFigureOut">
              <a:rPr lang="en-US" smtClean="0"/>
              <a:t>3/14/15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EB130-B300-DC41-8E19-AB219E2AF2FF}" type="slidenum">
              <a:rPr lang="en-US" smtClean="0"/>
              <a:t>‹#›</a:t>
            </a:fld>
            <a:endParaRPr lang="en-US"/>
          </a:p>
        </p:txBody>
      </p:sp>
    </p:spTree>
    <p:extLst>
      <p:ext uri="{BB962C8B-B14F-4D97-AF65-F5344CB8AC3E}">
        <p14:creationId xmlns:p14="http://schemas.microsoft.com/office/powerpoint/2010/main" val="17776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58B1BB-25AE-7344-8F4D-6E15BC7B289C}" type="datetimeFigureOut">
              <a:rPr lang="en-US" smtClean="0"/>
              <a:t>3/14/15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EB130-B300-DC41-8E19-AB219E2AF2FF}" type="slidenum">
              <a:rPr lang="en-US" smtClean="0"/>
              <a:t>‹#›</a:t>
            </a:fld>
            <a:endParaRPr lang="en-US"/>
          </a:p>
        </p:txBody>
      </p:sp>
    </p:spTree>
    <p:extLst>
      <p:ext uri="{BB962C8B-B14F-4D97-AF65-F5344CB8AC3E}">
        <p14:creationId xmlns:p14="http://schemas.microsoft.com/office/powerpoint/2010/main" val="3513094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58B1BB-25AE-7344-8F4D-6E15BC7B289C}" type="datetimeFigureOut">
              <a:rPr lang="en-US" smtClean="0"/>
              <a:t>3/14/15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EB130-B300-DC41-8E19-AB219E2AF2FF}" type="slidenum">
              <a:rPr lang="en-US" smtClean="0"/>
              <a:t>‹#›</a:t>
            </a:fld>
            <a:endParaRPr lang="en-US"/>
          </a:p>
        </p:txBody>
      </p:sp>
    </p:spTree>
    <p:extLst>
      <p:ext uri="{BB962C8B-B14F-4D97-AF65-F5344CB8AC3E}">
        <p14:creationId xmlns:p14="http://schemas.microsoft.com/office/powerpoint/2010/main" val="502403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58B1BB-25AE-7344-8F4D-6E15BC7B289C}" type="datetimeFigureOut">
              <a:rPr lang="en-US" smtClean="0"/>
              <a:t>3/14/15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2EB130-B300-DC41-8E19-AB219E2AF2FF}" type="slidenum">
              <a:rPr lang="en-US" smtClean="0"/>
              <a:t>‹#›</a:t>
            </a:fld>
            <a:endParaRPr lang="en-US"/>
          </a:p>
        </p:txBody>
      </p:sp>
    </p:spTree>
    <p:extLst>
      <p:ext uri="{BB962C8B-B14F-4D97-AF65-F5344CB8AC3E}">
        <p14:creationId xmlns:p14="http://schemas.microsoft.com/office/powerpoint/2010/main" val="1761959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58B1BB-25AE-7344-8F4D-6E15BC7B289C}" type="datetimeFigureOut">
              <a:rPr lang="en-US" smtClean="0"/>
              <a:t>3/14/15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2EB130-B300-DC41-8E19-AB219E2AF2FF}" type="slidenum">
              <a:rPr lang="en-US" smtClean="0"/>
              <a:t>‹#›</a:t>
            </a:fld>
            <a:endParaRPr lang="en-US"/>
          </a:p>
        </p:txBody>
      </p:sp>
    </p:spTree>
    <p:extLst>
      <p:ext uri="{BB962C8B-B14F-4D97-AF65-F5344CB8AC3E}">
        <p14:creationId xmlns:p14="http://schemas.microsoft.com/office/powerpoint/2010/main" val="2829387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58B1BB-25AE-7344-8F4D-6E15BC7B289C}" type="datetimeFigureOut">
              <a:rPr lang="en-US" smtClean="0"/>
              <a:t>3/14/15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2EB130-B300-DC41-8E19-AB219E2AF2FF}" type="slidenum">
              <a:rPr lang="en-US" smtClean="0"/>
              <a:t>‹#›</a:t>
            </a:fld>
            <a:endParaRPr lang="en-US"/>
          </a:p>
        </p:txBody>
      </p:sp>
    </p:spTree>
    <p:extLst>
      <p:ext uri="{BB962C8B-B14F-4D97-AF65-F5344CB8AC3E}">
        <p14:creationId xmlns:p14="http://schemas.microsoft.com/office/powerpoint/2010/main" val="359266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8B1BB-25AE-7344-8F4D-6E15BC7B289C}" type="datetimeFigureOut">
              <a:rPr lang="en-US" smtClean="0"/>
              <a:t>3/14/15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2EB130-B300-DC41-8E19-AB219E2AF2FF}" type="slidenum">
              <a:rPr lang="en-US" smtClean="0"/>
              <a:t>‹#›</a:t>
            </a:fld>
            <a:endParaRPr lang="en-US"/>
          </a:p>
        </p:txBody>
      </p:sp>
    </p:spTree>
    <p:extLst>
      <p:ext uri="{BB962C8B-B14F-4D97-AF65-F5344CB8AC3E}">
        <p14:creationId xmlns:p14="http://schemas.microsoft.com/office/powerpoint/2010/main" val="855665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58B1BB-25AE-7344-8F4D-6E15BC7B289C}" type="datetimeFigureOut">
              <a:rPr lang="en-US" smtClean="0"/>
              <a:t>3/14/15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2EB130-B300-DC41-8E19-AB219E2AF2FF}" type="slidenum">
              <a:rPr lang="en-US" smtClean="0"/>
              <a:t>‹#›</a:t>
            </a:fld>
            <a:endParaRPr lang="en-US"/>
          </a:p>
        </p:txBody>
      </p:sp>
    </p:spTree>
    <p:extLst>
      <p:ext uri="{BB962C8B-B14F-4D97-AF65-F5344CB8AC3E}">
        <p14:creationId xmlns:p14="http://schemas.microsoft.com/office/powerpoint/2010/main" val="202636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58B1BB-25AE-7344-8F4D-6E15BC7B289C}" type="datetimeFigureOut">
              <a:rPr lang="en-US" smtClean="0"/>
              <a:t>3/14/15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2EB130-B300-DC41-8E19-AB219E2AF2FF}" type="slidenum">
              <a:rPr lang="en-US" smtClean="0"/>
              <a:t>‹#›</a:t>
            </a:fld>
            <a:endParaRPr lang="en-US"/>
          </a:p>
        </p:txBody>
      </p:sp>
    </p:spTree>
    <p:extLst>
      <p:ext uri="{BB962C8B-B14F-4D97-AF65-F5344CB8AC3E}">
        <p14:creationId xmlns:p14="http://schemas.microsoft.com/office/powerpoint/2010/main" val="9269229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8B1BB-25AE-7344-8F4D-6E15BC7B289C}" type="datetimeFigureOut">
              <a:rPr lang="en-US" smtClean="0"/>
              <a:t>3/14/15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2EB130-B300-DC41-8E19-AB219E2AF2FF}" type="slidenum">
              <a:rPr lang="en-US" smtClean="0"/>
              <a:t>‹#›</a:t>
            </a:fld>
            <a:endParaRPr lang="en-US"/>
          </a:p>
        </p:txBody>
      </p:sp>
    </p:spTree>
    <p:extLst>
      <p:ext uri="{BB962C8B-B14F-4D97-AF65-F5344CB8AC3E}">
        <p14:creationId xmlns:p14="http://schemas.microsoft.com/office/powerpoint/2010/main" val="486339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00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351250"/>
            <a:ext cx="7772400" cy="3500224"/>
          </a:xfrm>
        </p:spPr>
        <p:txBody>
          <a:bodyPr>
            <a:noAutofit/>
          </a:bodyPr>
          <a:lstStyle/>
          <a:p>
            <a:r>
              <a:rPr lang="en-US" sz="4000" b="1" dirty="0" smtClean="0"/>
              <a:t/>
            </a:r>
            <a:br>
              <a:rPr lang="en-US" sz="4000" b="1" dirty="0" smtClean="0"/>
            </a:br>
            <a:r>
              <a:rPr lang="en-US" sz="4000" b="1" dirty="0" smtClean="0">
                <a:solidFill>
                  <a:srgbClr val="3366FF"/>
                </a:solidFill>
              </a:rPr>
              <a:t>Saying ‘Yes’ to Life:</a:t>
            </a:r>
            <a:br>
              <a:rPr lang="en-US" sz="4000" b="1" dirty="0" smtClean="0">
                <a:solidFill>
                  <a:srgbClr val="3366FF"/>
                </a:solidFill>
              </a:rPr>
            </a:br>
            <a:r>
              <a:rPr lang="en-US" sz="4000" b="1" dirty="0" smtClean="0">
                <a:solidFill>
                  <a:srgbClr val="3366FF"/>
                </a:solidFill>
              </a:rPr>
              <a:t>Theoretical and Clinical Considerations Concerning the Existential and Spiritual Crisis of Suicide</a:t>
            </a:r>
            <a:br>
              <a:rPr lang="en-US" sz="4000" b="1" dirty="0" smtClean="0">
                <a:solidFill>
                  <a:srgbClr val="3366FF"/>
                </a:solidFill>
              </a:rPr>
            </a:br>
            <a:endParaRPr lang="en-US" sz="4000" b="1" dirty="0">
              <a:solidFill>
                <a:srgbClr val="3366FF"/>
              </a:solidFill>
            </a:endParaRPr>
          </a:p>
        </p:txBody>
      </p:sp>
      <p:sp>
        <p:nvSpPr>
          <p:cNvPr id="3" name="Subtitle 2"/>
          <p:cNvSpPr>
            <a:spLocks noGrp="1"/>
          </p:cNvSpPr>
          <p:nvPr>
            <p:ph type="subTitle" idx="1"/>
          </p:nvPr>
        </p:nvSpPr>
        <p:spPr>
          <a:xfrm>
            <a:off x="2328230" y="5225918"/>
            <a:ext cx="6317154" cy="1318690"/>
          </a:xfrm>
        </p:spPr>
        <p:txBody>
          <a:bodyPr>
            <a:normAutofit/>
          </a:bodyPr>
          <a:lstStyle/>
          <a:p>
            <a:r>
              <a:rPr lang="en-US" sz="2000" b="1" dirty="0" smtClean="0">
                <a:solidFill>
                  <a:schemeClr val="tx1"/>
                </a:solidFill>
              </a:rPr>
              <a:t>Paula Hamm, LPC graduate psychoanalyst</a:t>
            </a:r>
          </a:p>
          <a:p>
            <a:r>
              <a:rPr lang="en-US" sz="2000" b="1" dirty="0" smtClean="0">
                <a:solidFill>
                  <a:schemeClr val="tx1"/>
                </a:solidFill>
              </a:rPr>
              <a:t>Cynthia B. Stevens, MD, graduate psychoanalyst</a:t>
            </a:r>
          </a:p>
          <a:p>
            <a:r>
              <a:rPr lang="en-US" sz="2000" b="1" dirty="0" smtClean="0">
                <a:solidFill>
                  <a:schemeClr val="tx1"/>
                </a:solidFill>
              </a:rPr>
              <a:t>CAPS, April, 2015   Denver, CO</a:t>
            </a:r>
            <a:endParaRPr lang="en-US" sz="2000" b="1" dirty="0">
              <a:solidFill>
                <a:schemeClr val="tx1"/>
              </a:solidFill>
            </a:endParaRPr>
          </a:p>
        </p:txBody>
      </p:sp>
    </p:spTree>
    <p:extLst>
      <p:ext uri="{BB962C8B-B14F-4D97-AF65-F5344CB8AC3E}">
        <p14:creationId xmlns:p14="http://schemas.microsoft.com/office/powerpoint/2010/main" val="31619031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Psychodynamic Considerations</a:t>
            </a:r>
            <a:endParaRPr lang="en-US" b="1" dirty="0">
              <a:solidFill>
                <a:srgbClr val="0000FF"/>
              </a:solidFill>
            </a:endParaRPr>
          </a:p>
        </p:txBody>
      </p:sp>
      <p:sp>
        <p:nvSpPr>
          <p:cNvPr id="3" name="Content Placeholder 2"/>
          <p:cNvSpPr>
            <a:spLocks noGrp="1"/>
          </p:cNvSpPr>
          <p:nvPr>
            <p:ph idx="1"/>
          </p:nvPr>
        </p:nvSpPr>
        <p:spPr/>
        <p:txBody>
          <a:bodyPr/>
          <a:lstStyle/>
          <a:p>
            <a:endParaRPr lang="en-US" dirty="0" smtClean="0"/>
          </a:p>
          <a:p>
            <a:pPr marL="0" indent="0">
              <a:buNone/>
            </a:pPr>
            <a:r>
              <a:rPr lang="en-US" sz="3600" dirty="0" smtClean="0"/>
              <a:t>Theories of depression, aggression, and development of stable concepts of self and of “other”  provide the psychoanalytic framework for understanding suicide</a:t>
            </a:r>
          </a:p>
          <a:p>
            <a:pPr marL="0" indent="0">
              <a:buNone/>
            </a:pPr>
            <a:endParaRPr lang="en-US" sz="3600" dirty="0"/>
          </a:p>
        </p:txBody>
      </p:sp>
    </p:spTree>
    <p:extLst>
      <p:ext uri="{BB962C8B-B14F-4D97-AF65-F5344CB8AC3E}">
        <p14:creationId xmlns:p14="http://schemas.microsoft.com/office/powerpoint/2010/main" val="238402692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00FF"/>
                </a:solidFill>
              </a:rPr>
              <a:t> The Psychodynamics  of the Crisis of Suicide</a:t>
            </a:r>
            <a:endParaRPr lang="en-US" b="1" dirty="0">
              <a:solidFill>
                <a:srgbClr val="0000FF"/>
              </a:solidFill>
            </a:endParaRPr>
          </a:p>
        </p:txBody>
      </p:sp>
      <p:sp>
        <p:nvSpPr>
          <p:cNvPr id="3" name="Content Placeholder 2"/>
          <p:cNvSpPr>
            <a:spLocks noGrp="1"/>
          </p:cNvSpPr>
          <p:nvPr>
            <p:ph idx="1"/>
          </p:nvPr>
        </p:nvSpPr>
        <p:spPr/>
        <p:txBody>
          <a:bodyPr>
            <a:normAutofit/>
          </a:bodyPr>
          <a:lstStyle/>
          <a:p>
            <a:endParaRPr lang="en-US" dirty="0" smtClean="0"/>
          </a:p>
          <a:p>
            <a:r>
              <a:rPr lang="en-US" dirty="0" smtClean="0"/>
              <a:t>Suicide is a symptom, not a disease</a:t>
            </a:r>
          </a:p>
          <a:p>
            <a:r>
              <a:rPr lang="en-US" dirty="0" smtClean="0"/>
              <a:t>Developmental failures impair an individual’s ability to maintain a core sense of self worth</a:t>
            </a:r>
          </a:p>
          <a:p>
            <a:r>
              <a:rPr lang="en-US" dirty="0" smtClean="0"/>
              <a:t>Aggression which is not sublimated and which is turned against the self makes an individual vulnerable to suicide</a:t>
            </a:r>
          </a:p>
          <a:p>
            <a:pPr marL="0" indent="0">
              <a:buNone/>
            </a:pPr>
            <a:endParaRPr lang="en-US" dirty="0"/>
          </a:p>
        </p:txBody>
      </p:sp>
    </p:spTree>
    <p:extLst>
      <p:ext uri="{BB962C8B-B14F-4D97-AF65-F5344CB8AC3E}">
        <p14:creationId xmlns:p14="http://schemas.microsoft.com/office/powerpoint/2010/main" val="394588074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1579.JPG"/>
          <p:cNvPicPr>
            <a:picLocks noGrp="1" noChangeAspect="1"/>
          </p:cNvPicPr>
          <p:nvPr>
            <p:ph sz="half" idx="4294967295"/>
          </p:nvPr>
        </p:nvPicPr>
        <p:blipFill>
          <a:blip r:embed="rId2">
            <a:extLst>
              <a:ext uri="{28A0092B-C50C-407E-A947-70E740481C1C}">
                <a14:useLocalDpi xmlns:a14="http://schemas.microsoft.com/office/drawing/2010/main" val="0"/>
              </a:ext>
            </a:extLst>
          </a:blip>
          <a:srcRect t="7975" b="7975"/>
          <a:stretch>
            <a:fillRect/>
          </a:stretch>
        </p:blipFill>
        <p:spPr>
          <a:xfrm>
            <a:off x="3963997" y="683765"/>
            <a:ext cx="5055858" cy="5407622"/>
          </a:xfrm>
        </p:spPr>
      </p:pic>
      <p:sp>
        <p:nvSpPr>
          <p:cNvPr id="3" name="Content Placeholder 2"/>
          <p:cNvSpPr>
            <a:spLocks noGrp="1"/>
          </p:cNvSpPr>
          <p:nvPr>
            <p:ph sz="half" idx="4294967295"/>
          </p:nvPr>
        </p:nvSpPr>
        <p:spPr>
          <a:xfrm>
            <a:off x="0" y="0"/>
            <a:ext cx="4038600" cy="6626008"/>
          </a:xfrm>
        </p:spPr>
        <p:txBody>
          <a:bodyPr>
            <a:noAutofit/>
          </a:bodyPr>
          <a:lstStyle/>
          <a:p>
            <a:r>
              <a:rPr lang="en-US" sz="2400" dirty="0"/>
              <a:t>In normal development, the capacity for autonomy increases with age</a:t>
            </a:r>
          </a:p>
          <a:p>
            <a:pPr lvl="1"/>
            <a:r>
              <a:rPr lang="en-US" sz="2400" dirty="0" smtClean="0"/>
              <a:t>There is ongoing </a:t>
            </a:r>
            <a:r>
              <a:rPr lang="en-US" sz="2400" dirty="0"/>
              <a:t>maturation of higher level defense mechanisms to cope with loneliness, depression, and </a:t>
            </a:r>
            <a:r>
              <a:rPr lang="en-US" sz="2400" dirty="0" smtClean="0"/>
              <a:t>anxiety</a:t>
            </a:r>
          </a:p>
          <a:p>
            <a:r>
              <a:rPr lang="en-US" sz="2400" dirty="0" smtClean="0"/>
              <a:t>Suicide </a:t>
            </a:r>
            <a:r>
              <a:rPr lang="en-US" sz="2400" dirty="0"/>
              <a:t>vulnerable people have not developed sustaining inner resources but depend upon external supports</a:t>
            </a:r>
          </a:p>
          <a:p>
            <a:pPr lvl="1"/>
            <a:r>
              <a:rPr lang="en-US" sz="2400" dirty="0" smtClean="0"/>
              <a:t>When these external supports fail, suicide risk rises</a:t>
            </a:r>
          </a:p>
          <a:p>
            <a:pPr marL="457200" lvl="1" indent="0">
              <a:buNone/>
            </a:pPr>
            <a:endParaRPr lang="en-US" sz="2400" dirty="0"/>
          </a:p>
        </p:txBody>
      </p:sp>
    </p:spTree>
    <p:extLst>
      <p:ext uri="{BB962C8B-B14F-4D97-AF65-F5344CB8AC3E}">
        <p14:creationId xmlns:p14="http://schemas.microsoft.com/office/powerpoint/2010/main" val="337935215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C16013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6"/>
          <p:cNvSpPr>
            <a:spLocks noGrp="1"/>
          </p:cNvSpPr>
          <p:nvPr>
            <p:ph type="ctrTitle"/>
          </p:nvPr>
        </p:nvSpPr>
        <p:spPr/>
        <p:txBody>
          <a:bodyPr/>
          <a:lstStyle/>
          <a:p>
            <a:pPr algn="l"/>
            <a:r>
              <a:rPr lang="en-US" b="1" dirty="0" smtClean="0">
                <a:ln w="10541" cmpd="sng">
                  <a:solidFill>
                    <a:schemeClr val="accent1">
                      <a:shade val="88000"/>
                      <a:satMod val="110000"/>
                    </a:schemeClr>
                  </a:solidFill>
                  <a:prstDash val="solid"/>
                </a:ln>
                <a:solidFill>
                  <a:srgbClr val="0000FF"/>
                </a:solidFill>
                <a:effectLst>
                  <a:glow rad="228600">
                    <a:schemeClr val="accent1">
                      <a:satMod val="175000"/>
                      <a:alpha val="40000"/>
                    </a:schemeClr>
                  </a:glow>
                </a:effectLst>
              </a:rPr>
              <a:t>Psychodynamic </a:t>
            </a:r>
            <a:br>
              <a:rPr lang="en-US" b="1" dirty="0" smtClean="0">
                <a:ln w="10541" cmpd="sng">
                  <a:solidFill>
                    <a:schemeClr val="accent1">
                      <a:shade val="88000"/>
                      <a:satMod val="110000"/>
                    </a:schemeClr>
                  </a:solidFill>
                  <a:prstDash val="solid"/>
                </a:ln>
                <a:solidFill>
                  <a:srgbClr val="0000FF"/>
                </a:solidFill>
                <a:effectLst>
                  <a:glow rad="228600">
                    <a:schemeClr val="accent1">
                      <a:satMod val="175000"/>
                      <a:alpha val="40000"/>
                    </a:schemeClr>
                  </a:glow>
                </a:effectLst>
              </a:rPr>
            </a:br>
            <a:r>
              <a:rPr lang="en-US" b="1" dirty="0" smtClean="0">
                <a:ln w="10541" cmpd="sng">
                  <a:solidFill>
                    <a:schemeClr val="accent1">
                      <a:shade val="88000"/>
                      <a:satMod val="110000"/>
                    </a:schemeClr>
                  </a:solidFill>
                  <a:prstDash val="solid"/>
                </a:ln>
                <a:solidFill>
                  <a:srgbClr val="0000FF"/>
                </a:solidFill>
                <a:effectLst>
                  <a:glow rad="228600">
                    <a:schemeClr val="accent1">
                      <a:satMod val="175000"/>
                      <a:alpha val="40000"/>
                    </a:schemeClr>
                  </a:glow>
                </a:effectLst>
              </a:rPr>
              <a:t>Theories</a:t>
            </a:r>
            <a:endParaRPr lang="en-US" b="1" dirty="0">
              <a:ln w="10541" cmpd="sng">
                <a:solidFill>
                  <a:schemeClr val="accent1">
                    <a:shade val="88000"/>
                    <a:satMod val="110000"/>
                  </a:schemeClr>
                </a:solidFill>
                <a:prstDash val="solid"/>
              </a:ln>
              <a:solidFill>
                <a:srgbClr val="0000FF"/>
              </a:solidFill>
              <a:effectLst>
                <a:glow rad="228600">
                  <a:schemeClr val="accent1">
                    <a:satMod val="175000"/>
                    <a:alpha val="40000"/>
                  </a:schemeClr>
                </a:glow>
              </a:effectLst>
            </a:endParaRPr>
          </a:p>
        </p:txBody>
      </p:sp>
      <p:sp>
        <p:nvSpPr>
          <p:cNvPr id="8" name="Subtitle 7"/>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45246869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Drive Theory and Ego Psychology</a:t>
            </a:r>
            <a:endParaRPr lang="en-US" b="1" dirty="0">
              <a:solidFill>
                <a:srgbClr val="0000FF"/>
              </a:solidFill>
            </a:endParaRPr>
          </a:p>
        </p:txBody>
      </p:sp>
      <p:sp>
        <p:nvSpPr>
          <p:cNvPr id="3" name="Content Placeholder 2"/>
          <p:cNvSpPr>
            <a:spLocks noGrp="1"/>
          </p:cNvSpPr>
          <p:nvPr>
            <p:ph sz="half" idx="1"/>
          </p:nvPr>
        </p:nvSpPr>
        <p:spPr/>
        <p:txBody>
          <a:bodyPr/>
          <a:lstStyle/>
          <a:p>
            <a:r>
              <a:rPr lang="en-US" b="1" dirty="0" smtClean="0"/>
              <a:t>Classical Drive Theory </a:t>
            </a:r>
            <a:r>
              <a:rPr lang="en-US" dirty="0" smtClean="0"/>
              <a:t>states that we form a sense of self by organizing our drives</a:t>
            </a:r>
          </a:p>
          <a:p>
            <a:r>
              <a:rPr lang="en-US" b="1" dirty="0" smtClean="0"/>
              <a:t>Ego Psychology</a:t>
            </a:r>
            <a:r>
              <a:rPr lang="en-US" dirty="0" smtClean="0"/>
              <a:t>, also known as </a:t>
            </a:r>
            <a:r>
              <a:rPr lang="en-US" b="1" dirty="0" smtClean="0"/>
              <a:t>Contemporary Drive Theory</a:t>
            </a:r>
            <a:r>
              <a:rPr lang="en-US" dirty="0" smtClean="0"/>
              <a:t>, follows this formulation</a:t>
            </a:r>
            <a:endParaRPr lang="en-US" dirty="0"/>
          </a:p>
        </p:txBody>
      </p:sp>
      <p:pic>
        <p:nvPicPr>
          <p:cNvPr id="5" name="Content Placeholder 4" descr="SeagullClimbing.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6521" r="10206"/>
          <a:stretch/>
        </p:blipFill>
        <p:spPr>
          <a:xfrm>
            <a:off x="4648199" y="1600200"/>
            <a:ext cx="4419497" cy="4525963"/>
          </a:xfrm>
        </p:spPr>
      </p:pic>
    </p:spTree>
    <p:extLst>
      <p:ext uri="{BB962C8B-B14F-4D97-AF65-F5344CB8AC3E}">
        <p14:creationId xmlns:p14="http://schemas.microsoft.com/office/powerpoint/2010/main" val="45274859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smtClean="0">
                <a:solidFill>
                  <a:srgbClr val="0000FF"/>
                </a:solidFill>
              </a:rPr>
              <a:t>Formulation of Suicide in Drive Theory</a:t>
            </a:r>
            <a:endParaRPr lang="en-US" b="1" dirty="0">
              <a:solidFill>
                <a:srgbClr val="0000FF"/>
              </a:solidFill>
            </a:endParaRPr>
          </a:p>
        </p:txBody>
      </p:sp>
      <p:sp>
        <p:nvSpPr>
          <p:cNvPr id="6" name="Content Placeholder 5"/>
          <p:cNvSpPr>
            <a:spLocks noGrp="1"/>
          </p:cNvSpPr>
          <p:nvPr>
            <p:ph idx="1"/>
          </p:nvPr>
        </p:nvSpPr>
        <p:spPr/>
        <p:txBody>
          <a:bodyPr/>
          <a:lstStyle/>
          <a:p>
            <a:r>
              <a:rPr lang="en-US" dirty="0" smtClean="0"/>
              <a:t>Human behavior is the product of the struggle between the sexual/libidinal drive and the death instinct</a:t>
            </a:r>
          </a:p>
          <a:p>
            <a:r>
              <a:rPr lang="en-US" dirty="0" smtClean="0"/>
              <a:t>Suicide represents aggression turned against the ego without sublimation of its intensity</a:t>
            </a:r>
          </a:p>
          <a:p>
            <a:r>
              <a:rPr lang="en-US" dirty="0" smtClean="0"/>
              <a:t>Freud hypothesized that suicide resulted if the death instinct prevailed over the instinct for love/life</a:t>
            </a:r>
          </a:p>
          <a:p>
            <a:endParaRPr lang="en-US" dirty="0"/>
          </a:p>
        </p:txBody>
      </p:sp>
    </p:spTree>
    <p:extLst>
      <p:ext uri="{BB962C8B-B14F-4D97-AF65-F5344CB8AC3E}">
        <p14:creationId xmlns:p14="http://schemas.microsoft.com/office/powerpoint/2010/main" val="230486513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Freud’s Foundational Papers</a:t>
            </a:r>
            <a:endParaRPr lang="en-US" b="1" dirty="0">
              <a:solidFill>
                <a:srgbClr val="0000FF"/>
              </a:solidFill>
            </a:endParaRPr>
          </a:p>
        </p:txBody>
      </p:sp>
      <p:sp>
        <p:nvSpPr>
          <p:cNvPr id="3" name="Content Placeholder 2"/>
          <p:cNvSpPr>
            <a:spLocks noGrp="1"/>
          </p:cNvSpPr>
          <p:nvPr>
            <p:ph idx="1"/>
          </p:nvPr>
        </p:nvSpPr>
        <p:spPr>
          <a:xfrm>
            <a:off x="457200" y="1269850"/>
            <a:ext cx="8229600" cy="5421280"/>
          </a:xfrm>
        </p:spPr>
        <p:txBody>
          <a:bodyPr>
            <a:noAutofit/>
          </a:bodyPr>
          <a:lstStyle/>
          <a:p>
            <a:r>
              <a:rPr lang="en-US" sz="2400" dirty="0" smtClean="0"/>
              <a:t>1913--</a:t>
            </a:r>
            <a:r>
              <a:rPr lang="en-US" sz="2400" i="1" dirty="0" smtClean="0"/>
              <a:t>Totem and Taboo</a:t>
            </a:r>
            <a:r>
              <a:rPr lang="en-US" sz="2400" dirty="0" smtClean="0"/>
              <a:t>—”we find that impulses to suicide in a neurotic turn out regularly to be self-punishment for wishes for someone’s else’s death” </a:t>
            </a:r>
            <a:r>
              <a:rPr lang="en-US" sz="1800" i="1" dirty="0" smtClean="0"/>
              <a:t>S.E. </a:t>
            </a:r>
            <a:r>
              <a:rPr lang="en-US" sz="1800" b="1" i="1" dirty="0" smtClean="0"/>
              <a:t>XIII </a:t>
            </a:r>
            <a:r>
              <a:rPr lang="en-US" sz="1800" dirty="0" smtClean="0"/>
              <a:t>154 (footnote)</a:t>
            </a:r>
          </a:p>
          <a:p>
            <a:r>
              <a:rPr lang="en-US" sz="2400" dirty="0" smtClean="0"/>
              <a:t>1915--</a:t>
            </a:r>
            <a:r>
              <a:rPr lang="en-US" sz="2400" i="1" dirty="0" smtClean="0"/>
              <a:t>Mourning and Melancholia</a:t>
            </a:r>
            <a:r>
              <a:rPr lang="en-US" sz="2400" dirty="0" smtClean="0"/>
              <a:t>—Elaboration of his theory that murderous impulses turned inward (against the self) lead to suicide    </a:t>
            </a:r>
            <a:r>
              <a:rPr lang="en-US" sz="1800" i="1" dirty="0" smtClean="0"/>
              <a:t>S.E. </a:t>
            </a:r>
            <a:r>
              <a:rPr lang="en-US" sz="1800" b="1" i="1" dirty="0" smtClean="0"/>
              <a:t>XIV </a:t>
            </a:r>
            <a:r>
              <a:rPr lang="en-US" sz="1800" dirty="0" smtClean="0"/>
              <a:t>252</a:t>
            </a:r>
          </a:p>
          <a:p>
            <a:r>
              <a:rPr lang="en-US" sz="2400" dirty="0" smtClean="0"/>
              <a:t>1920—</a:t>
            </a:r>
            <a:r>
              <a:rPr lang="en-US" sz="2400" i="1" dirty="0" smtClean="0"/>
              <a:t>Beyond the Pleasure Principle—</a:t>
            </a:r>
            <a:r>
              <a:rPr lang="en-US" sz="2400" dirty="0"/>
              <a:t>T</a:t>
            </a:r>
            <a:r>
              <a:rPr lang="en-US" sz="2400" dirty="0" smtClean="0"/>
              <a:t>he dual instinct theory   </a:t>
            </a:r>
            <a:r>
              <a:rPr lang="en-US" sz="1800" i="1" dirty="0" smtClean="0"/>
              <a:t>S.E. </a:t>
            </a:r>
            <a:r>
              <a:rPr lang="en-US" sz="1800" b="1" i="1" dirty="0" smtClean="0"/>
              <a:t>XVIII </a:t>
            </a:r>
            <a:r>
              <a:rPr lang="en-US" sz="1800" dirty="0" smtClean="0"/>
              <a:t> 60 (footnote)   </a:t>
            </a:r>
          </a:p>
          <a:p>
            <a:r>
              <a:rPr lang="en-US" sz="2400" dirty="0" smtClean="0"/>
              <a:t>1923—</a:t>
            </a:r>
            <a:r>
              <a:rPr lang="en-US" sz="2400" i="1" dirty="0" smtClean="0"/>
              <a:t>The Ego and the Id</a:t>
            </a:r>
            <a:r>
              <a:rPr lang="en-US" sz="2400" dirty="0" smtClean="0"/>
              <a:t>—Elaboration of  the dual instinct theory  of libido (</a:t>
            </a:r>
            <a:r>
              <a:rPr lang="en-US" sz="2400" i="1" dirty="0" smtClean="0"/>
              <a:t>Eros</a:t>
            </a:r>
            <a:r>
              <a:rPr lang="en-US" sz="2400" dirty="0" smtClean="0"/>
              <a:t>), which is expressed as  self preservation/life and aggression (</a:t>
            </a:r>
            <a:r>
              <a:rPr lang="en-US" sz="2400" i="1" dirty="0" err="1" smtClean="0"/>
              <a:t>Thanatos</a:t>
            </a:r>
            <a:r>
              <a:rPr lang="en-US" sz="2400" i="1" dirty="0" smtClean="0"/>
              <a:t>)</a:t>
            </a:r>
            <a:r>
              <a:rPr lang="en-US" sz="2400" dirty="0" smtClean="0"/>
              <a:t>, which is expressed as destructiveness (self punishment)   </a:t>
            </a:r>
            <a:r>
              <a:rPr lang="en-US" sz="1800" i="1" dirty="0" smtClean="0"/>
              <a:t>S.E. </a:t>
            </a:r>
            <a:r>
              <a:rPr lang="en-US" sz="1800" b="1" i="1" dirty="0" smtClean="0"/>
              <a:t>XIX </a:t>
            </a:r>
            <a:r>
              <a:rPr lang="en-US" sz="1800" dirty="0" smtClean="0"/>
              <a:t>40   </a:t>
            </a:r>
            <a:endParaRPr lang="en-US" sz="1800" dirty="0"/>
          </a:p>
        </p:txBody>
      </p:sp>
    </p:spTree>
    <p:extLst>
      <p:ext uri="{BB962C8B-B14F-4D97-AF65-F5344CB8AC3E}">
        <p14:creationId xmlns:p14="http://schemas.microsoft.com/office/powerpoint/2010/main" val="354958287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rgbClr val="0000FF"/>
                </a:solidFill>
              </a:rPr>
              <a:t>Object Relations Theory*</a:t>
            </a:r>
            <a:endParaRPr lang="en-US" b="1" dirty="0">
              <a:solidFill>
                <a:srgbClr val="0000FF"/>
              </a:solidFill>
            </a:endParaRPr>
          </a:p>
        </p:txBody>
      </p:sp>
      <p:sp>
        <p:nvSpPr>
          <p:cNvPr id="3" name="Content Placeholder 2"/>
          <p:cNvSpPr>
            <a:spLocks noGrp="1"/>
          </p:cNvSpPr>
          <p:nvPr>
            <p:ph sz="half" idx="1"/>
          </p:nvPr>
        </p:nvSpPr>
        <p:spPr/>
        <p:txBody>
          <a:bodyPr>
            <a:normAutofit fontScale="92500" lnSpcReduction="20000"/>
          </a:bodyPr>
          <a:lstStyle/>
          <a:p>
            <a:r>
              <a:rPr lang="en-US" b="1" dirty="0" smtClean="0"/>
              <a:t>Object Relations Theory </a:t>
            </a:r>
            <a:r>
              <a:rPr lang="en-US" dirty="0" smtClean="0"/>
              <a:t>states that we create a sense of self by organizing our experience of ourselves in the context of an interaction with another person, within an affective “coloring”</a:t>
            </a:r>
          </a:p>
          <a:p>
            <a:r>
              <a:rPr lang="en-US" dirty="0" smtClean="0"/>
              <a:t>Secure connections with caring “others” provide the foundation for personality development</a:t>
            </a:r>
          </a:p>
          <a:p>
            <a:pPr marL="0" indent="0">
              <a:buNone/>
            </a:pPr>
            <a:r>
              <a:rPr lang="en-US" sz="2000" dirty="0" smtClean="0"/>
              <a:t>        </a:t>
            </a:r>
            <a:r>
              <a:rPr lang="en-US" sz="2200" dirty="0" smtClean="0"/>
              <a:t>  </a:t>
            </a:r>
            <a:r>
              <a:rPr lang="en-US" sz="2200" dirty="0" smtClean="0">
                <a:solidFill>
                  <a:srgbClr val="0000FF"/>
                </a:solidFill>
              </a:rPr>
              <a:t>*</a:t>
            </a:r>
            <a:r>
              <a:rPr lang="en-US" sz="2200" dirty="0" err="1" smtClean="0">
                <a:solidFill>
                  <a:srgbClr val="0000FF"/>
                </a:solidFill>
              </a:rPr>
              <a:t>Kernberg</a:t>
            </a:r>
            <a:r>
              <a:rPr lang="en-US" sz="2200" dirty="0" smtClean="0">
                <a:solidFill>
                  <a:srgbClr val="0000FF"/>
                </a:solidFill>
              </a:rPr>
              <a:t>, O., </a:t>
            </a:r>
            <a:r>
              <a:rPr lang="en-US" sz="2200" i="1" dirty="0" smtClean="0">
                <a:solidFill>
                  <a:srgbClr val="0000FF"/>
                </a:solidFill>
              </a:rPr>
              <a:t>et al.</a:t>
            </a:r>
            <a:endParaRPr lang="en-US" sz="2200"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22047" y="1600200"/>
            <a:ext cx="3290905" cy="4525963"/>
          </a:xfrm>
        </p:spPr>
      </p:pic>
    </p:spTree>
    <p:extLst>
      <p:ext uri="{BB962C8B-B14F-4D97-AF65-F5344CB8AC3E}">
        <p14:creationId xmlns:p14="http://schemas.microsoft.com/office/powerpoint/2010/main" val="387019846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smtClean="0">
                <a:solidFill>
                  <a:srgbClr val="0000FF"/>
                </a:solidFill>
              </a:rPr>
              <a:t>Formulation of Suicide in Object Relations Theory</a:t>
            </a:r>
            <a:endParaRPr lang="en-US" b="1" dirty="0">
              <a:solidFill>
                <a:srgbClr val="0000FF"/>
              </a:solidFill>
            </a:endParaRPr>
          </a:p>
        </p:txBody>
      </p:sp>
      <p:sp>
        <p:nvSpPr>
          <p:cNvPr id="6" name="Content Placeholder 5"/>
          <p:cNvSpPr>
            <a:spLocks noGrp="1"/>
          </p:cNvSpPr>
          <p:nvPr>
            <p:ph idx="1"/>
          </p:nvPr>
        </p:nvSpPr>
        <p:spPr/>
        <p:txBody>
          <a:bodyPr>
            <a:normAutofit fontScale="92500" lnSpcReduction="20000"/>
          </a:bodyPr>
          <a:lstStyle/>
          <a:p>
            <a:r>
              <a:rPr lang="en-US" dirty="0" smtClean="0"/>
              <a:t>When a love object is lost, the ego re-creates an image of the lost object inside the self</a:t>
            </a:r>
          </a:p>
          <a:p>
            <a:r>
              <a:rPr lang="en-US" dirty="0" smtClean="0"/>
              <a:t>This internal image is not fully integrated in the self but is “split off” from the ego</a:t>
            </a:r>
          </a:p>
          <a:p>
            <a:r>
              <a:rPr lang="en-US" dirty="0" smtClean="0"/>
              <a:t>If the split off part of the ego is excessively harsh, it’s judgmental attack can include a demand for death</a:t>
            </a:r>
          </a:p>
          <a:p>
            <a:r>
              <a:rPr lang="en-US" dirty="0" smtClean="0"/>
              <a:t>Suicide originates in turning the wish to kill the lost object</a:t>
            </a:r>
            <a:r>
              <a:rPr lang="en-US" dirty="0"/>
              <a:t> </a:t>
            </a:r>
            <a:r>
              <a:rPr lang="en-US" dirty="0" smtClean="0"/>
              <a:t>against the self.  Suicide thus  represents both wish fulfillment and self-punishment  </a:t>
            </a:r>
            <a:endParaRPr lang="en-US" dirty="0"/>
          </a:p>
        </p:txBody>
      </p:sp>
    </p:spTree>
    <p:extLst>
      <p:ext uri="{BB962C8B-B14F-4D97-AF65-F5344CB8AC3E}">
        <p14:creationId xmlns:p14="http://schemas.microsoft.com/office/powerpoint/2010/main" val="262156942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rgbClr val="0000FF"/>
                </a:solidFill>
              </a:rPr>
              <a:t>Self Psychology*</a:t>
            </a:r>
            <a:endParaRPr lang="en-US" b="1" dirty="0">
              <a:solidFill>
                <a:srgbClr val="0000FF"/>
              </a:solidFill>
            </a:endParaRPr>
          </a:p>
        </p:txBody>
      </p:sp>
      <p:sp>
        <p:nvSpPr>
          <p:cNvPr id="3" name="Content Placeholder 2"/>
          <p:cNvSpPr>
            <a:spLocks noGrp="1"/>
          </p:cNvSpPr>
          <p:nvPr>
            <p:ph sz="half" idx="1"/>
          </p:nvPr>
        </p:nvSpPr>
        <p:spPr/>
        <p:txBody>
          <a:bodyPr>
            <a:normAutofit lnSpcReduction="10000"/>
          </a:bodyPr>
          <a:lstStyle/>
          <a:p>
            <a:pPr marL="0" indent="0">
              <a:buNone/>
            </a:pPr>
            <a:r>
              <a:rPr lang="en-US" b="1" dirty="0" smtClean="0"/>
              <a:t>Self Psychology </a:t>
            </a:r>
            <a:r>
              <a:rPr lang="en-US" dirty="0" smtClean="0"/>
              <a:t>states that we create a sense of self by having an image of ourselves reflected back to us from another person and then remodeling that image in our internal world</a:t>
            </a:r>
          </a:p>
          <a:p>
            <a:pPr marL="0" indent="0">
              <a:buNone/>
            </a:pPr>
            <a:r>
              <a:rPr lang="en-US" sz="2000" dirty="0" smtClean="0">
                <a:solidFill>
                  <a:srgbClr val="0000FF"/>
                </a:solidFill>
              </a:rPr>
              <a:t>*</a:t>
            </a:r>
            <a:r>
              <a:rPr lang="en-US" sz="2000" dirty="0" err="1" smtClean="0">
                <a:solidFill>
                  <a:srgbClr val="0000FF"/>
                </a:solidFill>
              </a:rPr>
              <a:t>Kohut</a:t>
            </a:r>
            <a:r>
              <a:rPr lang="en-US" sz="2000" dirty="0" smtClean="0">
                <a:solidFill>
                  <a:srgbClr val="0000FF"/>
                </a:solidFill>
              </a:rPr>
              <a:t>, H. and the Chicago School; Lichtenberg, J, </a:t>
            </a:r>
            <a:r>
              <a:rPr lang="en-US" sz="2000" dirty="0" err="1" smtClean="0">
                <a:solidFill>
                  <a:srgbClr val="0000FF"/>
                </a:solidFill>
              </a:rPr>
              <a:t>Lachmann</a:t>
            </a:r>
            <a:r>
              <a:rPr lang="en-US" sz="2000" dirty="0" smtClean="0">
                <a:solidFill>
                  <a:srgbClr val="0000FF"/>
                </a:solidFill>
              </a:rPr>
              <a:t>, F, and </a:t>
            </a:r>
            <a:r>
              <a:rPr lang="en-US" sz="2000" dirty="0" err="1" smtClean="0">
                <a:solidFill>
                  <a:srgbClr val="0000FF"/>
                </a:solidFill>
              </a:rPr>
              <a:t>Fosshage</a:t>
            </a:r>
            <a:r>
              <a:rPr lang="en-US" sz="2000" dirty="0" smtClean="0">
                <a:solidFill>
                  <a:srgbClr val="0000FF"/>
                </a:solidFill>
              </a:rPr>
              <a:t>, J-the Motivational Systems School</a:t>
            </a:r>
            <a:endParaRPr lang="en-US" sz="2000" dirty="0">
              <a:solidFill>
                <a:srgbClr val="0000FF"/>
              </a:solidFill>
            </a:endParaRPr>
          </a:p>
        </p:txBody>
      </p:sp>
      <p:pic>
        <p:nvPicPr>
          <p:cNvPr id="6" name="Content Placeholder 5" descr="Baby and dog.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414" r="19110"/>
          <a:stretch/>
        </p:blipFill>
        <p:spPr>
          <a:xfrm>
            <a:off x="4784909" y="1600200"/>
            <a:ext cx="4177565" cy="4604463"/>
          </a:xfrm>
        </p:spPr>
      </p:pic>
    </p:spTree>
    <p:extLst>
      <p:ext uri="{BB962C8B-B14F-4D97-AF65-F5344CB8AC3E}">
        <p14:creationId xmlns:p14="http://schemas.microsoft.com/office/powerpoint/2010/main" val="329688409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OBJECTIVES</a:t>
            </a:r>
            <a:endParaRPr lang="en-US" b="1" dirty="0">
              <a:solidFill>
                <a:srgbClr val="0000FF"/>
              </a:solidFill>
            </a:endParaRPr>
          </a:p>
        </p:txBody>
      </p:sp>
      <p:sp>
        <p:nvSpPr>
          <p:cNvPr id="3" name="Content Placeholder 2"/>
          <p:cNvSpPr>
            <a:spLocks noGrp="1"/>
          </p:cNvSpPr>
          <p:nvPr>
            <p:ph idx="1"/>
          </p:nvPr>
        </p:nvSpPr>
        <p:spPr/>
        <p:txBody>
          <a:bodyPr>
            <a:normAutofit fontScale="92500"/>
          </a:bodyPr>
          <a:lstStyle/>
          <a:p>
            <a:pPr lvl="0"/>
            <a:r>
              <a:rPr lang="en-US" dirty="0" smtClean="0"/>
              <a:t>To describe </a:t>
            </a:r>
            <a:r>
              <a:rPr lang="en-US" dirty="0"/>
              <a:t>the nature of suicidal thoughts in the context of aggression, </a:t>
            </a:r>
            <a:r>
              <a:rPr lang="en-US" dirty="0" smtClean="0"/>
              <a:t>self concept, object loss, depression, and spirituality</a:t>
            </a:r>
            <a:endParaRPr lang="en-US" dirty="0"/>
          </a:p>
          <a:p>
            <a:pPr lvl="0"/>
            <a:r>
              <a:rPr lang="en-US" dirty="0" smtClean="0"/>
              <a:t>To trace </a:t>
            </a:r>
            <a:r>
              <a:rPr lang="en-US" dirty="0"/>
              <a:t>the development of a theory of suicidal thoughts and </a:t>
            </a:r>
            <a:r>
              <a:rPr lang="en-US" dirty="0" smtClean="0"/>
              <a:t>actions</a:t>
            </a:r>
            <a:r>
              <a:rPr lang="en-US" dirty="0"/>
              <a:t> </a:t>
            </a:r>
            <a:r>
              <a:rPr lang="en-US" dirty="0" smtClean="0"/>
              <a:t>from   </a:t>
            </a:r>
            <a:r>
              <a:rPr lang="en-US" dirty="0"/>
              <a:t>Freud’s dual instinct theory </a:t>
            </a:r>
            <a:r>
              <a:rPr lang="en-US" dirty="0" smtClean="0"/>
              <a:t>through  </a:t>
            </a:r>
            <a:r>
              <a:rPr lang="en-US" dirty="0"/>
              <a:t>contemporary relational theory</a:t>
            </a:r>
          </a:p>
          <a:p>
            <a:pPr lvl="0"/>
            <a:r>
              <a:rPr lang="en-US" dirty="0" smtClean="0"/>
              <a:t>To explain </a:t>
            </a:r>
            <a:r>
              <a:rPr lang="en-US" dirty="0"/>
              <a:t>the impact of a completed suicide on a clinician and outline the resources for dealing with the aftermath of such an </a:t>
            </a:r>
            <a:r>
              <a:rPr lang="en-US" dirty="0" smtClean="0"/>
              <a:t>event</a:t>
            </a:r>
            <a:endParaRPr lang="en-US" dirty="0"/>
          </a:p>
          <a:p>
            <a:endParaRPr lang="en-US" dirty="0"/>
          </a:p>
        </p:txBody>
      </p:sp>
    </p:spTree>
    <p:extLst>
      <p:ext uri="{BB962C8B-B14F-4D97-AF65-F5344CB8AC3E}">
        <p14:creationId xmlns:p14="http://schemas.microsoft.com/office/powerpoint/2010/main" val="166208073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smtClean="0">
                <a:solidFill>
                  <a:srgbClr val="0000FF"/>
                </a:solidFill>
              </a:rPr>
              <a:t>Formulation of Suicide in Self Psychology</a:t>
            </a:r>
            <a:endParaRPr lang="en-US" b="1" dirty="0">
              <a:solidFill>
                <a:srgbClr val="0000FF"/>
              </a:solidFill>
            </a:endParaRPr>
          </a:p>
        </p:txBody>
      </p:sp>
      <p:sp>
        <p:nvSpPr>
          <p:cNvPr id="6" name="Content Placeholder 5"/>
          <p:cNvSpPr>
            <a:spLocks noGrp="1"/>
          </p:cNvSpPr>
          <p:nvPr>
            <p:ph idx="1"/>
          </p:nvPr>
        </p:nvSpPr>
        <p:spPr/>
        <p:txBody>
          <a:bodyPr/>
          <a:lstStyle/>
          <a:p>
            <a:r>
              <a:rPr lang="en-US" dirty="0" smtClean="0"/>
              <a:t>Awareness of the inadequacies of the self creates a negative affective state</a:t>
            </a:r>
          </a:p>
          <a:p>
            <a:pPr lvl="1"/>
            <a:r>
              <a:rPr lang="en-US" dirty="0" smtClean="0"/>
              <a:t>Many clinicians refer to this as an unmanageable state of shame</a:t>
            </a:r>
          </a:p>
          <a:p>
            <a:r>
              <a:rPr lang="en-US" dirty="0" smtClean="0"/>
              <a:t>Absence of mirroring objects allows the negative self state to remain unchallenged</a:t>
            </a:r>
          </a:p>
          <a:p>
            <a:r>
              <a:rPr lang="en-US" dirty="0" smtClean="0"/>
              <a:t>Suicide is the attempt to escape from self and from the world </a:t>
            </a:r>
            <a:endParaRPr lang="en-US" dirty="0"/>
          </a:p>
        </p:txBody>
      </p:sp>
    </p:spTree>
    <p:extLst>
      <p:ext uri="{BB962C8B-B14F-4D97-AF65-F5344CB8AC3E}">
        <p14:creationId xmlns:p14="http://schemas.microsoft.com/office/powerpoint/2010/main" val="415359534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rgbClr val="0000FF"/>
                </a:solidFill>
              </a:rPr>
              <a:t>Relational Theory*</a:t>
            </a:r>
            <a:endParaRPr lang="en-US" b="1" dirty="0">
              <a:solidFill>
                <a:srgbClr val="0000FF"/>
              </a:solidFill>
            </a:endParaRPr>
          </a:p>
        </p:txBody>
      </p:sp>
      <p:sp>
        <p:nvSpPr>
          <p:cNvPr id="3" name="Content Placeholder 2"/>
          <p:cNvSpPr>
            <a:spLocks noGrp="1"/>
          </p:cNvSpPr>
          <p:nvPr>
            <p:ph sz="half" idx="1"/>
          </p:nvPr>
        </p:nvSpPr>
        <p:spPr/>
        <p:txBody>
          <a:bodyPr/>
          <a:lstStyle/>
          <a:p>
            <a:endParaRPr lang="en-US" b="1" dirty="0" smtClean="0"/>
          </a:p>
          <a:p>
            <a:pPr marL="0" indent="0">
              <a:buNone/>
            </a:pPr>
            <a:r>
              <a:rPr lang="en-US" b="1" dirty="0" smtClean="0"/>
              <a:t>Relational Theory  </a:t>
            </a:r>
            <a:r>
              <a:rPr lang="en-US" dirty="0" smtClean="0"/>
              <a:t>states that we create and continuously remodel  a sense of self by ongoing interactions with others</a:t>
            </a:r>
          </a:p>
          <a:p>
            <a:endParaRPr lang="en-US" dirty="0"/>
          </a:p>
          <a:p>
            <a:pPr marL="0" indent="0">
              <a:buNone/>
            </a:pPr>
            <a:r>
              <a:rPr lang="en-US" dirty="0" smtClean="0">
                <a:solidFill>
                  <a:srgbClr val="0000FF"/>
                </a:solidFill>
              </a:rPr>
              <a:t>*</a:t>
            </a:r>
            <a:r>
              <a:rPr lang="en-US" sz="2400" dirty="0" smtClean="0">
                <a:solidFill>
                  <a:srgbClr val="0000FF"/>
                </a:solidFill>
              </a:rPr>
              <a:t>Bromberg, P; </a:t>
            </a:r>
          </a:p>
          <a:p>
            <a:pPr marL="0" indent="0">
              <a:buNone/>
            </a:pPr>
            <a:r>
              <a:rPr lang="en-US" sz="2400" dirty="0" smtClean="0">
                <a:solidFill>
                  <a:srgbClr val="0000FF"/>
                </a:solidFill>
              </a:rPr>
              <a:t>Mitchell, S and </a:t>
            </a:r>
            <a:r>
              <a:rPr lang="en-US" sz="2400" dirty="0" err="1" smtClean="0">
                <a:solidFill>
                  <a:srgbClr val="0000FF"/>
                </a:solidFill>
              </a:rPr>
              <a:t>Arons</a:t>
            </a:r>
            <a:r>
              <a:rPr lang="en-US" sz="2400" dirty="0" smtClean="0">
                <a:solidFill>
                  <a:srgbClr val="0000FF"/>
                </a:solidFill>
              </a:rPr>
              <a:t>, L, </a:t>
            </a:r>
            <a:r>
              <a:rPr lang="en-US" sz="2400" i="1" dirty="0" smtClean="0">
                <a:solidFill>
                  <a:srgbClr val="0000FF"/>
                </a:solidFill>
              </a:rPr>
              <a:t>et al. </a:t>
            </a:r>
            <a:endParaRPr lang="en-US" dirty="0">
              <a:solidFill>
                <a:srgbClr val="0000FF"/>
              </a:solidFill>
            </a:endParaRPr>
          </a:p>
        </p:txBody>
      </p:sp>
      <p:pic>
        <p:nvPicPr>
          <p:cNvPr id="6" name="Content Placeholder 5" descr="Always Be Up for Surprises.jpg"/>
          <p:cNvPicPr>
            <a:picLocks noGrp="1" noChangeAspect="1"/>
          </p:cNvPicPr>
          <p:nvPr>
            <p:ph sz="half" idx="2"/>
          </p:nvPr>
        </p:nvPicPr>
        <p:blipFill>
          <a:blip r:embed="rId3">
            <a:extLst>
              <a:ext uri="{28A0092B-C50C-407E-A947-70E740481C1C}">
                <a14:useLocalDpi xmlns:a14="http://schemas.microsoft.com/office/drawing/2010/main" val="0"/>
              </a:ext>
            </a:extLst>
          </a:blip>
          <a:srcRect l="8239" r="8239"/>
          <a:stretch>
            <a:fillRect/>
          </a:stretch>
        </p:blipFill>
        <p:spPr/>
      </p:pic>
    </p:spTree>
    <p:extLst>
      <p:ext uri="{BB962C8B-B14F-4D97-AF65-F5344CB8AC3E}">
        <p14:creationId xmlns:p14="http://schemas.microsoft.com/office/powerpoint/2010/main" val="225016631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boons.jpg"/>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t="-580" b="12106"/>
          <a:stretch/>
        </p:blipFill>
        <p:spPr>
          <a:xfrm>
            <a:off x="2670137" y="777875"/>
            <a:ext cx="4038600" cy="5348288"/>
          </a:xfrm>
        </p:spPr>
      </p:pic>
    </p:spTree>
    <p:extLst>
      <p:ext uri="{BB962C8B-B14F-4D97-AF65-F5344CB8AC3E}">
        <p14:creationId xmlns:p14="http://schemas.microsoft.com/office/powerpoint/2010/main" val="384379580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at and Man.jpg"/>
          <p:cNvPicPr>
            <a:picLocks noGrp="1" noChangeAspect="1"/>
          </p:cNvPicPr>
          <p:nvPr>
            <p:ph sz="half" idx="4294967295"/>
          </p:nvPr>
        </p:nvPicPr>
        <p:blipFill>
          <a:blip r:embed="rId2">
            <a:extLst>
              <a:ext uri="{28A0092B-C50C-407E-A947-70E740481C1C}">
                <a14:useLocalDpi xmlns:a14="http://schemas.microsoft.com/office/drawing/2010/main" val="0"/>
              </a:ext>
            </a:extLst>
          </a:blip>
          <a:srcRect l="5384" r="5384"/>
          <a:stretch>
            <a:fillRect/>
          </a:stretch>
        </p:blipFill>
        <p:spPr>
          <a:xfrm>
            <a:off x="2500387" y="1600200"/>
            <a:ext cx="4038600" cy="4525963"/>
          </a:xfrm>
        </p:spPr>
      </p:pic>
    </p:spTree>
    <p:extLst>
      <p:ext uri="{BB962C8B-B14F-4D97-AF65-F5344CB8AC3E}">
        <p14:creationId xmlns:p14="http://schemas.microsoft.com/office/powerpoint/2010/main" val="25107600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smtClean="0">
                <a:solidFill>
                  <a:srgbClr val="0000FF"/>
                </a:solidFill>
              </a:rPr>
              <a:t>Formulation of Suicide in Relational Theory*</a:t>
            </a:r>
            <a:endParaRPr lang="en-US" b="1" dirty="0">
              <a:solidFill>
                <a:srgbClr val="0000FF"/>
              </a:solidFill>
            </a:endParaRPr>
          </a:p>
        </p:txBody>
      </p:sp>
      <p:sp>
        <p:nvSpPr>
          <p:cNvPr id="6" name="Content Placeholder 5"/>
          <p:cNvSpPr>
            <a:spLocks noGrp="1"/>
          </p:cNvSpPr>
          <p:nvPr>
            <p:ph idx="1"/>
          </p:nvPr>
        </p:nvSpPr>
        <p:spPr/>
        <p:txBody>
          <a:bodyPr>
            <a:normAutofit fontScale="92500" lnSpcReduction="10000"/>
          </a:bodyPr>
          <a:lstStyle/>
          <a:p>
            <a:r>
              <a:rPr lang="en-US" dirty="0" smtClean="0"/>
              <a:t>Requires the desire to die by suicide and the means to complete suicide:  “I am not afraid to die.” </a:t>
            </a:r>
          </a:p>
          <a:p>
            <a:r>
              <a:rPr lang="en-US" dirty="0" smtClean="0"/>
              <a:t>The desire to die is rooted in two psychological factors held simultaneously and for an extended period of time</a:t>
            </a:r>
          </a:p>
          <a:p>
            <a:pPr lvl="1"/>
            <a:r>
              <a:rPr lang="en-US" dirty="0" smtClean="0"/>
              <a:t>Perceived burdensomeness:   “I am a burden.” </a:t>
            </a:r>
          </a:p>
          <a:p>
            <a:pPr lvl="1"/>
            <a:r>
              <a:rPr lang="en-US" dirty="0" smtClean="0"/>
              <a:t>Social alienation:  “I am alone.”</a:t>
            </a:r>
            <a:endParaRPr lang="en-US" dirty="0"/>
          </a:p>
          <a:p>
            <a:pPr marL="457200" lvl="1" indent="0">
              <a:buNone/>
            </a:pPr>
            <a:r>
              <a:rPr lang="en-US" sz="2200" dirty="0" smtClean="0">
                <a:solidFill>
                  <a:srgbClr val="0000FF"/>
                </a:solidFill>
              </a:rPr>
              <a:t>*from “The Interpersonal-Psychological Theory of Suicidal Behavior,”  					Thomas Joiner, PhD</a:t>
            </a:r>
          </a:p>
          <a:p>
            <a:pPr marL="457200" lvl="1" indent="0">
              <a:buNone/>
            </a:pPr>
            <a:r>
              <a:rPr lang="en-US" sz="2200" dirty="0">
                <a:solidFill>
                  <a:srgbClr val="0000FF"/>
                </a:solidFill>
              </a:rPr>
              <a:t>http://</a:t>
            </a:r>
            <a:r>
              <a:rPr lang="en-US" sz="2200" dirty="0" err="1">
                <a:solidFill>
                  <a:srgbClr val="0000FF"/>
                </a:solidFill>
              </a:rPr>
              <a:t>www.apa.org</a:t>
            </a:r>
            <a:r>
              <a:rPr lang="en-US" sz="2200" dirty="0">
                <a:solidFill>
                  <a:srgbClr val="0000FF"/>
                </a:solidFill>
              </a:rPr>
              <a:t>/science/about/</a:t>
            </a:r>
            <a:r>
              <a:rPr lang="en-US" sz="2200" dirty="0" err="1">
                <a:solidFill>
                  <a:srgbClr val="0000FF"/>
                </a:solidFill>
              </a:rPr>
              <a:t>psa</a:t>
            </a:r>
            <a:r>
              <a:rPr lang="en-US" sz="2200" dirty="0">
                <a:solidFill>
                  <a:srgbClr val="0000FF"/>
                </a:solidFill>
              </a:rPr>
              <a:t>/2009/06/</a:t>
            </a:r>
            <a:r>
              <a:rPr lang="en-US" sz="2200" dirty="0" err="1">
                <a:solidFill>
                  <a:srgbClr val="0000FF"/>
                </a:solidFill>
              </a:rPr>
              <a:t>sci-brief.aspx</a:t>
            </a:r>
            <a:endParaRPr lang="en-US" sz="2200" dirty="0">
              <a:solidFill>
                <a:srgbClr val="0000FF"/>
              </a:solidFill>
            </a:endParaRPr>
          </a:p>
        </p:txBody>
      </p:sp>
    </p:spTree>
    <p:extLst>
      <p:ext uri="{BB962C8B-B14F-4D97-AF65-F5344CB8AC3E}">
        <p14:creationId xmlns:p14="http://schemas.microsoft.com/office/powerpoint/2010/main" val="374436362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elephant and cat.jpg"/>
          <p:cNvPicPr>
            <a:picLocks noGrp="1" noChangeAspect="1"/>
          </p:cNvPicPr>
          <p:nvPr>
            <p:ph sz="half" idx="4294967295"/>
          </p:nvPr>
        </p:nvPicPr>
        <p:blipFill>
          <a:blip r:embed="rId2">
            <a:extLst>
              <a:ext uri="{28A0092B-C50C-407E-A947-70E740481C1C}">
                <a14:useLocalDpi xmlns:a14="http://schemas.microsoft.com/office/drawing/2010/main" val="0"/>
              </a:ext>
            </a:extLst>
          </a:blip>
          <a:srcRect t="7724" b="7724"/>
          <a:stretch>
            <a:fillRect/>
          </a:stretch>
        </p:blipFill>
        <p:spPr>
          <a:xfrm>
            <a:off x="2614357" y="1600200"/>
            <a:ext cx="4038600" cy="4525963"/>
          </a:xfrm>
        </p:spPr>
      </p:pic>
    </p:spTree>
    <p:extLst>
      <p:ext uri="{BB962C8B-B14F-4D97-AF65-F5344CB8AC3E}">
        <p14:creationId xmlns:p14="http://schemas.microsoft.com/office/powerpoint/2010/main" val="413772925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7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b="1" dirty="0" smtClean="0"/>
              <a:t>To Recap--</a:t>
            </a:r>
            <a:endParaRPr lang="en-US" b="1" dirty="0"/>
          </a:p>
        </p:txBody>
      </p:sp>
      <p:sp>
        <p:nvSpPr>
          <p:cNvPr id="3" name="Content Placeholder 2"/>
          <p:cNvSpPr>
            <a:spLocks noGrp="1"/>
          </p:cNvSpPr>
          <p:nvPr>
            <p:ph idx="1"/>
          </p:nvPr>
        </p:nvSpPr>
        <p:spPr>
          <a:xfrm>
            <a:off x="457200" y="1600200"/>
            <a:ext cx="8229600" cy="5090929"/>
          </a:xfrm>
        </p:spPr>
        <p:txBody>
          <a:bodyPr>
            <a:normAutofit fontScale="92500" lnSpcReduction="10000"/>
          </a:bodyPr>
          <a:lstStyle/>
          <a:p>
            <a:r>
              <a:rPr lang="en-US" sz="4100" b="1" dirty="0" smtClean="0">
                <a:solidFill>
                  <a:schemeClr val="bg1"/>
                </a:solidFill>
              </a:rPr>
              <a:t>Analysts </a:t>
            </a:r>
            <a:r>
              <a:rPr lang="en-US" sz="4100" b="1" dirty="0">
                <a:solidFill>
                  <a:schemeClr val="bg1"/>
                </a:solidFill>
              </a:rPr>
              <a:t>look at suicide in terms of developmental failures that make it </a:t>
            </a:r>
            <a:r>
              <a:rPr lang="en-US" sz="4100" b="1" dirty="0" smtClean="0">
                <a:solidFill>
                  <a:schemeClr val="bg1"/>
                </a:solidFill>
              </a:rPr>
              <a:t>impossible </a:t>
            </a:r>
            <a:r>
              <a:rPr lang="en-US" sz="4100" b="1" dirty="0">
                <a:solidFill>
                  <a:schemeClr val="bg1"/>
                </a:solidFill>
              </a:rPr>
              <a:t>to maintain a sense of self worth.  </a:t>
            </a:r>
            <a:endParaRPr lang="en-US" sz="4100" b="1" dirty="0" smtClean="0">
              <a:solidFill>
                <a:schemeClr val="bg1"/>
              </a:solidFill>
            </a:endParaRPr>
          </a:p>
          <a:p>
            <a:r>
              <a:rPr lang="en-US" sz="4100" b="1" dirty="0" smtClean="0">
                <a:solidFill>
                  <a:schemeClr val="bg1"/>
                </a:solidFill>
              </a:rPr>
              <a:t>Many </a:t>
            </a:r>
            <a:r>
              <a:rPr lang="en-US" sz="4100" b="1" dirty="0">
                <a:solidFill>
                  <a:schemeClr val="bg1"/>
                </a:solidFill>
              </a:rPr>
              <a:t>people who grow up suicide-vulnerable have failed to </a:t>
            </a:r>
            <a:r>
              <a:rPr lang="en-US" sz="4100" b="1" dirty="0" smtClean="0">
                <a:solidFill>
                  <a:schemeClr val="bg1"/>
                </a:solidFill>
              </a:rPr>
              <a:t>have “good enough” mothering       (</a:t>
            </a:r>
            <a:r>
              <a:rPr lang="en-US" sz="4100" b="1" dirty="0" err="1" smtClean="0">
                <a:solidFill>
                  <a:schemeClr val="bg1"/>
                </a:solidFill>
              </a:rPr>
              <a:t>Winnicott</a:t>
            </a:r>
            <a:r>
              <a:rPr lang="en-US" sz="4100" b="1" dirty="0" smtClean="0">
                <a:solidFill>
                  <a:schemeClr val="bg1"/>
                </a:solidFill>
              </a:rPr>
              <a:t>) </a:t>
            </a:r>
            <a:r>
              <a:rPr lang="en-US" sz="4100" b="1" dirty="0">
                <a:solidFill>
                  <a:schemeClr val="bg1"/>
                </a:solidFill>
              </a:rPr>
              <a:t>  </a:t>
            </a:r>
            <a:endParaRPr lang="en-US" sz="4100" b="1" dirty="0" smtClean="0">
              <a:solidFill>
                <a:schemeClr val="bg1"/>
              </a:solidFill>
            </a:endParaRPr>
          </a:p>
          <a:p>
            <a:r>
              <a:rPr lang="en-US" sz="4100" b="1" dirty="0" smtClean="0">
                <a:solidFill>
                  <a:schemeClr val="bg1"/>
                </a:solidFill>
              </a:rPr>
              <a:t>Others </a:t>
            </a:r>
            <a:r>
              <a:rPr lang="en-US" sz="4100" b="1" dirty="0">
                <a:solidFill>
                  <a:schemeClr val="bg1"/>
                </a:solidFill>
              </a:rPr>
              <a:t>have received </a:t>
            </a:r>
            <a:r>
              <a:rPr lang="en-US" sz="4100" b="1" dirty="0" smtClean="0">
                <a:solidFill>
                  <a:schemeClr val="bg1"/>
                </a:solidFill>
              </a:rPr>
              <a:t>“good enough”  </a:t>
            </a:r>
            <a:r>
              <a:rPr lang="en-US" sz="4100" b="1" dirty="0">
                <a:solidFill>
                  <a:schemeClr val="bg1"/>
                </a:solidFill>
              </a:rPr>
              <a:t>mothering </a:t>
            </a:r>
            <a:r>
              <a:rPr lang="en-US" sz="4100" b="1" dirty="0" smtClean="0">
                <a:solidFill>
                  <a:schemeClr val="bg1"/>
                </a:solidFill>
              </a:rPr>
              <a:t>but </a:t>
            </a:r>
            <a:r>
              <a:rPr lang="en-US" sz="4100" b="1" dirty="0">
                <a:solidFill>
                  <a:schemeClr val="bg1"/>
                </a:solidFill>
              </a:rPr>
              <a:t>cannot make use of it</a:t>
            </a:r>
            <a:r>
              <a:rPr lang="en-US" sz="4100" b="1" dirty="0" smtClean="0">
                <a:solidFill>
                  <a:schemeClr val="bg1"/>
                </a:solidFill>
              </a:rPr>
              <a:t>.</a:t>
            </a:r>
          </a:p>
          <a:p>
            <a:pPr marL="0" indent="0">
              <a:buNone/>
            </a:pPr>
            <a:endParaRPr lang="en-US" sz="4100" dirty="0"/>
          </a:p>
        </p:txBody>
      </p:sp>
    </p:spTree>
    <p:extLst>
      <p:ext uri="{BB962C8B-B14F-4D97-AF65-F5344CB8AC3E}">
        <p14:creationId xmlns:p14="http://schemas.microsoft.com/office/powerpoint/2010/main" val="86446914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49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
            <a:ext cx="9144000" cy="6829778"/>
          </a:xfrm>
          <a:prstGeom prst="rect">
            <a:avLst/>
          </a:prstGeom>
        </p:spPr>
      </p:pic>
      <p:sp>
        <p:nvSpPr>
          <p:cNvPr id="2" name="Title 1"/>
          <p:cNvSpPr>
            <a:spLocks noGrp="1"/>
          </p:cNvSpPr>
          <p:nvPr>
            <p:ph type="title"/>
          </p:nvPr>
        </p:nvSpPr>
        <p:spPr/>
        <p:txBody>
          <a:bodyPr/>
          <a:lstStyle/>
          <a:p>
            <a:r>
              <a:rPr lang="en-US" b="1" dirty="0" smtClean="0"/>
              <a:t>Recap (</a:t>
            </a:r>
            <a:r>
              <a:rPr lang="en-US" b="1" dirty="0" err="1" smtClean="0"/>
              <a:t>con’t</a:t>
            </a:r>
            <a:r>
              <a:rPr lang="en-US" b="1" dirty="0" smtClean="0"/>
              <a:t>)</a:t>
            </a:r>
            <a:endParaRPr lang="en-US" b="1" dirty="0"/>
          </a:p>
        </p:txBody>
      </p:sp>
      <p:sp>
        <p:nvSpPr>
          <p:cNvPr id="3" name="Content Placeholder 2"/>
          <p:cNvSpPr>
            <a:spLocks noGrp="1"/>
          </p:cNvSpPr>
          <p:nvPr>
            <p:ph idx="1"/>
          </p:nvPr>
        </p:nvSpPr>
        <p:spPr/>
        <p:txBody>
          <a:bodyPr/>
          <a:lstStyle/>
          <a:p>
            <a:r>
              <a:rPr lang="en-US" b="1" dirty="0"/>
              <a:t>In normal development, capacity for autonomy increases with age, </a:t>
            </a:r>
            <a:r>
              <a:rPr lang="en-US" b="1" dirty="0" smtClean="0"/>
              <a:t>which allows </a:t>
            </a:r>
            <a:r>
              <a:rPr lang="en-US" b="1" dirty="0"/>
              <a:t>one to endure degrees of loneliness, depression, and anxiety. </a:t>
            </a:r>
            <a:endParaRPr lang="en-US" b="1" dirty="0" smtClean="0"/>
          </a:p>
          <a:p>
            <a:r>
              <a:rPr lang="en-US" b="1" dirty="0" smtClean="0"/>
              <a:t>Suicide </a:t>
            </a:r>
            <a:r>
              <a:rPr lang="en-US" b="1" dirty="0"/>
              <a:t>vulnerable people fail to develop sustaining inner resources; they depend on external supports. </a:t>
            </a:r>
            <a:endParaRPr lang="en-US" b="1" dirty="0" smtClean="0"/>
          </a:p>
          <a:p>
            <a:r>
              <a:rPr lang="en-US" b="1" dirty="0" smtClean="0"/>
              <a:t>When </a:t>
            </a:r>
            <a:r>
              <a:rPr lang="en-US" b="1" dirty="0"/>
              <a:t>those supports fail, suicide is a danger.</a:t>
            </a:r>
          </a:p>
          <a:p>
            <a:endParaRPr lang="en-US" dirty="0"/>
          </a:p>
        </p:txBody>
      </p:sp>
    </p:spTree>
    <p:extLst>
      <p:ext uri="{BB962C8B-B14F-4D97-AF65-F5344CB8AC3E}">
        <p14:creationId xmlns:p14="http://schemas.microsoft.com/office/powerpoint/2010/main" val="88218900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134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
            <a:ext cx="9144000" cy="6829778"/>
          </a:xfrm>
          <a:prstGeom prst="rect">
            <a:avLst/>
          </a:prstGeom>
        </p:spPr>
      </p:pic>
      <p:sp>
        <p:nvSpPr>
          <p:cNvPr id="2" name="Title 1"/>
          <p:cNvSpPr>
            <a:spLocks noGrp="1"/>
          </p:cNvSpPr>
          <p:nvPr>
            <p:ph type="title"/>
          </p:nvPr>
        </p:nvSpPr>
        <p:spPr/>
        <p:txBody>
          <a:bodyPr/>
          <a:lstStyle/>
          <a:p>
            <a:r>
              <a:rPr lang="en-US" b="1" dirty="0" smtClean="0">
                <a:solidFill>
                  <a:srgbClr val="0000FF"/>
                </a:solidFill>
              </a:rPr>
              <a:t>The Spiritual Crisis of Suicide</a:t>
            </a:r>
            <a:endParaRPr lang="en-US" b="1" dirty="0">
              <a:solidFill>
                <a:srgbClr val="0000FF"/>
              </a:solidFill>
            </a:endParaRPr>
          </a:p>
        </p:txBody>
      </p:sp>
      <p:sp>
        <p:nvSpPr>
          <p:cNvPr id="5" name="Content Placeholder 4"/>
          <p:cNvSpPr>
            <a:spLocks noGrp="1"/>
          </p:cNvSpPr>
          <p:nvPr>
            <p:ph idx="1"/>
          </p:nvPr>
        </p:nvSpPr>
        <p:spPr>
          <a:xfrm>
            <a:off x="457200" y="1417638"/>
            <a:ext cx="8229600" cy="4525963"/>
          </a:xfrm>
        </p:spPr>
        <p:txBody>
          <a:bodyPr>
            <a:normAutofit/>
          </a:bodyPr>
          <a:lstStyle/>
          <a:p>
            <a:pPr marL="0" lvl="0" indent="0">
              <a:buNone/>
            </a:pPr>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t>
            </a:r>
            <a:r>
              <a:rPr lang="en-US"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Everyone is responsible for his life before </a:t>
            </a:r>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God, </a:t>
            </a:r>
            <a:r>
              <a:rPr lang="en-US"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who has given it to him. It is God who remains the sovereign Master of life. We are obliged to accept life gratefully and preserve it for his honor and the salvation of our souls. We are stewards, not owners, of the life God has entrusted to us. It is not ours to dispose of."</a:t>
            </a:r>
          </a:p>
          <a:p>
            <a:pPr marL="0" indent="0">
              <a:buNone/>
            </a:pPr>
            <a:endParaRPr lang="en-US" sz="2400" b="1" i="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a:p>
            <a:pPr marL="0" indent="0">
              <a:buNone/>
            </a:pPr>
            <a:r>
              <a:rPr lang="en-US" sz="2400" b="1" i="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Catechism </a:t>
            </a:r>
            <a:r>
              <a:rPr lang="en-US" sz="2400" b="1" i="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of the Catholic Church</a:t>
            </a:r>
            <a:r>
              <a:rPr lang="en-US" sz="2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(paragraphs 2280-2283) </a:t>
            </a:r>
          </a:p>
          <a:p>
            <a:pPr marL="0" indent="0">
              <a:buNone/>
            </a:pPr>
            <a:endParaRPr lang="en-US"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01663818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67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74250" cy="6858000"/>
          </a:xfrm>
          <a:prstGeom prst="rect">
            <a:avLst/>
          </a:prstGeom>
        </p:spPr>
      </p:pic>
      <p:sp>
        <p:nvSpPr>
          <p:cNvPr id="2" name="Title 1"/>
          <p:cNvSpPr>
            <a:spLocks noGrp="1"/>
          </p:cNvSpPr>
          <p:nvPr>
            <p:ph type="title"/>
          </p:nvPr>
        </p:nvSpPr>
        <p:spPr/>
        <p:txBody>
          <a:bodyPr/>
          <a:lstStyle/>
          <a:p>
            <a:r>
              <a:rPr lang="en-US" b="1" dirty="0" smtClean="0">
                <a:solidFill>
                  <a:srgbClr val="0000FF"/>
                </a:solidFill>
              </a:rPr>
              <a:t>Old Testament:  The Book of Job</a:t>
            </a:r>
            <a:endParaRPr lang="en-US" b="1" dirty="0">
              <a:solidFill>
                <a:srgbClr val="0000FF"/>
              </a:solidFill>
            </a:endParaRPr>
          </a:p>
        </p:txBody>
      </p:sp>
      <p:sp>
        <p:nvSpPr>
          <p:cNvPr id="3" name="Content Placeholder 2"/>
          <p:cNvSpPr>
            <a:spLocks noGrp="1"/>
          </p:cNvSpPr>
          <p:nvPr>
            <p:ph idx="1"/>
          </p:nvPr>
        </p:nvSpPr>
        <p:spPr>
          <a:xfrm>
            <a:off x="457200" y="2702500"/>
            <a:ext cx="8229600" cy="4155500"/>
          </a:xfrm>
        </p:spPr>
        <p:txBody>
          <a:bodyPr>
            <a:norm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Job is the archetype for perseverance,  faith and acceptance of  suffering and loss </a:t>
            </a:r>
          </a:p>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Job lost everything—possessions, family members, and his own health—yet refused to renounce his faith in the goodness of God</a:t>
            </a:r>
          </a:p>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“Shall we receive good at the hand of God, and shall we not receive evil as well?” </a:t>
            </a:r>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Job 2:10</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8366115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The Scope of the Problem</a:t>
            </a:r>
            <a:endParaRPr lang="en-US" b="1" dirty="0">
              <a:solidFill>
                <a:srgbClr val="0000FF"/>
              </a:solidFill>
            </a:endParaRPr>
          </a:p>
        </p:txBody>
      </p:sp>
      <p:sp>
        <p:nvSpPr>
          <p:cNvPr id="3" name="Content Placeholder 2"/>
          <p:cNvSpPr>
            <a:spLocks noGrp="1"/>
          </p:cNvSpPr>
          <p:nvPr>
            <p:ph idx="1"/>
          </p:nvPr>
        </p:nvSpPr>
        <p:spPr>
          <a:xfrm>
            <a:off x="457200" y="1600200"/>
            <a:ext cx="8229600" cy="5084289"/>
          </a:xfrm>
        </p:spPr>
        <p:txBody>
          <a:bodyPr>
            <a:normAutofit fontScale="85000" lnSpcReduction="10000"/>
          </a:bodyPr>
          <a:lstStyle/>
          <a:p>
            <a:r>
              <a:rPr lang="en-US" dirty="0"/>
              <a:t>Suicide was the tenth leading cause of death for all ages in 2010</a:t>
            </a:r>
            <a:r>
              <a:rPr lang="en-US" dirty="0" smtClean="0"/>
              <a:t>. </a:t>
            </a:r>
            <a:endParaRPr lang="en-US" dirty="0"/>
          </a:p>
          <a:p>
            <a:r>
              <a:rPr lang="en-US" dirty="0"/>
              <a:t>There were 38,364 suicides in 2010 in the United States--an average of 105 each day</a:t>
            </a:r>
            <a:r>
              <a:rPr lang="en-US" dirty="0" smtClean="0"/>
              <a:t>.</a:t>
            </a:r>
            <a:endParaRPr lang="en-US" dirty="0"/>
          </a:p>
          <a:p>
            <a:r>
              <a:rPr lang="en-US" dirty="0"/>
              <a:t>Based on data about suicides in 16 National Violent Death Reporting System states in 2009, 33.3% of suicide decedents tested positive for alcohol, 23% for antidepressants, and 20.8% for opiates, including heroin and prescription pain killers</a:t>
            </a:r>
            <a:r>
              <a:rPr lang="en-US" dirty="0" smtClean="0"/>
              <a:t>. </a:t>
            </a:r>
            <a:endParaRPr lang="en-US" dirty="0"/>
          </a:p>
          <a:p>
            <a:r>
              <a:rPr lang="en-US" dirty="0"/>
              <a:t>Suicide results in an estimated $34.6 billion in combined medical and work loss costs</a:t>
            </a:r>
            <a:r>
              <a:rPr lang="en-US" dirty="0" smtClean="0"/>
              <a:t>. </a:t>
            </a:r>
            <a:endParaRPr lang="en-US" dirty="0"/>
          </a:p>
          <a:p>
            <a:pPr marL="0" indent="0">
              <a:buNone/>
            </a:pPr>
            <a:r>
              <a:rPr lang="en-US" dirty="0" smtClean="0"/>
              <a:t>                             </a:t>
            </a:r>
            <a:r>
              <a:rPr lang="en-US" sz="2000" dirty="0" smtClean="0"/>
              <a:t>from “Suicide Fact Sheet,” CDC, </a:t>
            </a:r>
            <a:r>
              <a:rPr lang="en-US" sz="2000" dirty="0" err="1" smtClean="0"/>
              <a:t>www.cdc.gov</a:t>
            </a:r>
            <a:r>
              <a:rPr lang="en-US" sz="2000" dirty="0" smtClean="0"/>
              <a:t>/</a:t>
            </a:r>
            <a:r>
              <a:rPr lang="en-US" sz="2000" dirty="0" err="1" smtClean="0"/>
              <a:t>violenceprevention</a:t>
            </a:r>
            <a:r>
              <a:rPr lang="en-US" dirty="0" smtClean="0"/>
              <a:t>     </a:t>
            </a:r>
            <a:endParaRPr lang="en-US" dirty="0"/>
          </a:p>
        </p:txBody>
      </p:sp>
    </p:spTree>
    <p:extLst>
      <p:ext uri="{BB962C8B-B14F-4D97-AF65-F5344CB8AC3E}">
        <p14:creationId xmlns:p14="http://schemas.microsoft.com/office/powerpoint/2010/main" val="257221298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23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
            <a:ext cx="9144000" cy="6829778"/>
          </a:xfrm>
          <a:prstGeom prst="rect">
            <a:avLst/>
          </a:prstGeom>
        </p:spPr>
      </p:pic>
      <p:sp>
        <p:nvSpPr>
          <p:cNvPr id="2" name="Title 1"/>
          <p:cNvSpPr>
            <a:spLocks noGrp="1"/>
          </p:cNvSpPr>
          <p:nvPr>
            <p:ph type="title"/>
          </p:nvPr>
        </p:nvSpPr>
        <p:spPr>
          <a:xfrm>
            <a:off x="457200" y="274638"/>
            <a:ext cx="8229600" cy="816130"/>
          </a:xfrm>
        </p:spPr>
        <p:txBody>
          <a:bodyPr>
            <a:normAutofit fontScale="90000"/>
          </a:bodyPr>
          <a:lstStyle/>
          <a:p>
            <a:r>
              <a:rPr lang="en-US" b="1" dirty="0" smtClean="0">
                <a:solidFill>
                  <a:srgbClr val="0000FF"/>
                </a:solidFill>
              </a:rPr>
              <a:t/>
            </a:r>
            <a:br>
              <a:rPr lang="en-US" b="1" dirty="0" smtClean="0">
                <a:solidFill>
                  <a:srgbClr val="0000FF"/>
                </a:solidFill>
              </a:rPr>
            </a:br>
            <a:r>
              <a:rPr lang="en-US" b="1" dirty="0" smtClean="0">
                <a:solidFill>
                  <a:schemeClr val="tx1">
                    <a:lumMod val="75000"/>
                    <a:lumOff val="25000"/>
                  </a:schemeClr>
                </a:solidFill>
              </a:rPr>
              <a:t>St </a:t>
            </a:r>
            <a:r>
              <a:rPr lang="en-US" b="1" dirty="0">
                <a:solidFill>
                  <a:schemeClr val="tx1">
                    <a:lumMod val="75000"/>
                    <a:lumOff val="25000"/>
                  </a:schemeClr>
                </a:solidFill>
              </a:rPr>
              <a:t>Thomas Aquinas (1267-73)</a:t>
            </a:r>
            <a:br>
              <a:rPr lang="en-US" b="1" dirty="0">
                <a:solidFill>
                  <a:schemeClr val="tx1">
                    <a:lumMod val="75000"/>
                    <a:lumOff val="25000"/>
                  </a:schemeClr>
                </a:solidFill>
              </a:rPr>
            </a:br>
            <a:endParaRPr lang="en-US" b="1" dirty="0">
              <a:solidFill>
                <a:schemeClr val="tx1">
                  <a:lumMod val="75000"/>
                  <a:lumOff val="25000"/>
                </a:schemeClr>
              </a:solidFill>
            </a:endParaRPr>
          </a:p>
        </p:txBody>
      </p:sp>
      <p:sp>
        <p:nvSpPr>
          <p:cNvPr id="3" name="Content Placeholder 2"/>
          <p:cNvSpPr>
            <a:spLocks noGrp="1"/>
          </p:cNvSpPr>
          <p:nvPr>
            <p:ph idx="1"/>
          </p:nvPr>
        </p:nvSpPr>
        <p:spPr/>
        <p:txBody>
          <a:bodyPr/>
          <a:lstStyle/>
          <a:p>
            <a:pPr lvl="1"/>
            <a:endParaRPr lang="en-US" dirty="0" smtClean="0"/>
          </a:p>
          <a:p>
            <a:pPr lvl="1"/>
            <a:r>
              <a:rPr lang="en-US" b="1" dirty="0" smtClean="0">
                <a:solidFill>
                  <a:schemeClr val="bg1"/>
                </a:solidFill>
              </a:rPr>
              <a:t>Life is a gift from God</a:t>
            </a:r>
          </a:p>
          <a:p>
            <a:pPr lvl="1"/>
            <a:r>
              <a:rPr lang="en-US" b="1" dirty="0" smtClean="0">
                <a:solidFill>
                  <a:schemeClr val="bg1"/>
                </a:solidFill>
              </a:rPr>
              <a:t>Suicide goes against man’s instinct for self-preservation and is contrary to the charity that a man ought to bear to himself</a:t>
            </a:r>
          </a:p>
          <a:p>
            <a:pPr lvl="1"/>
            <a:r>
              <a:rPr lang="en-US" b="1" dirty="0" smtClean="0">
                <a:solidFill>
                  <a:schemeClr val="bg1"/>
                </a:solidFill>
              </a:rPr>
              <a:t>Suicide injures the community of which the person is a part</a:t>
            </a:r>
            <a:endParaRPr lang="en-US" b="1" dirty="0">
              <a:solidFill>
                <a:schemeClr val="bg1"/>
              </a:solidFill>
            </a:endParaRPr>
          </a:p>
        </p:txBody>
      </p:sp>
    </p:spTree>
    <p:extLst>
      <p:ext uri="{BB962C8B-B14F-4D97-AF65-F5344CB8AC3E}">
        <p14:creationId xmlns:p14="http://schemas.microsoft.com/office/powerpoint/2010/main" val="396401422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2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1143000"/>
          </a:xfrm>
        </p:spPr>
        <p:txBody>
          <a:bodyPr>
            <a:normAutofit fontScale="90000"/>
          </a:bodyPr>
          <a:lstStyle/>
          <a:p>
            <a:r>
              <a:rPr lang="en-US" b="1" dirty="0">
                <a:solidFill>
                  <a:srgbClr val="0000FF"/>
                </a:solidFill>
              </a:rPr>
              <a:t>Pope Francis (2015</a:t>
            </a:r>
            <a:r>
              <a:rPr lang="en-US" b="1" dirty="0" smtClean="0">
                <a:solidFill>
                  <a:srgbClr val="0000FF"/>
                </a:solidFill>
              </a:rPr>
              <a:t>)</a:t>
            </a:r>
            <a:r>
              <a:rPr lang="en-US" b="1" dirty="0"/>
              <a:t/>
            </a:r>
            <a:br>
              <a:rPr lang="en-US" b="1" dirty="0"/>
            </a:br>
            <a:endParaRPr lang="en-US" b="1" dirty="0"/>
          </a:p>
        </p:txBody>
      </p:sp>
      <p:sp>
        <p:nvSpPr>
          <p:cNvPr id="3" name="Content Placeholder 2"/>
          <p:cNvSpPr>
            <a:spLocks noGrp="1"/>
          </p:cNvSpPr>
          <p:nvPr>
            <p:ph idx="1"/>
          </p:nvPr>
        </p:nvSpPr>
        <p:spPr/>
        <p:txBody>
          <a:bodyPr/>
          <a:lstStyle/>
          <a:p>
            <a:r>
              <a:rPr lang="en-US" b="1" dirty="0" smtClean="0"/>
              <a:t>Saying “No” to life is disrespectful to our mission in the world and to those around us</a:t>
            </a:r>
          </a:p>
          <a:p>
            <a:pPr marL="0" indent="0">
              <a:buNone/>
            </a:pPr>
            <a:endParaRPr lang="en-US" dirty="0" smtClean="0"/>
          </a:p>
          <a:p>
            <a:r>
              <a:rPr lang="en-US" b="1" dirty="0" smtClean="0"/>
              <a:t>Suicide or assisted suicide can be seen as a symptom of our “throw away culture” </a:t>
            </a:r>
          </a:p>
        </p:txBody>
      </p:sp>
    </p:spTree>
    <p:extLst>
      <p:ext uri="{BB962C8B-B14F-4D97-AF65-F5344CB8AC3E}">
        <p14:creationId xmlns:p14="http://schemas.microsoft.com/office/powerpoint/2010/main" val="198164959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Risk Factors</a:t>
            </a:r>
            <a:endParaRPr lang="en-US" b="1" dirty="0">
              <a:solidFill>
                <a:srgbClr val="0000FF"/>
              </a:solidFill>
            </a:endParaRPr>
          </a:p>
        </p:txBody>
      </p:sp>
      <p:sp>
        <p:nvSpPr>
          <p:cNvPr id="3" name="Content Placeholder 2"/>
          <p:cNvSpPr>
            <a:spLocks noGrp="1"/>
          </p:cNvSpPr>
          <p:nvPr>
            <p:ph idx="1"/>
          </p:nvPr>
        </p:nvSpPr>
        <p:spPr>
          <a:xfrm>
            <a:off x="457200" y="1600200"/>
            <a:ext cx="8229600" cy="4525963"/>
          </a:xfrm>
        </p:spPr>
        <p:txBody>
          <a:bodyPr>
            <a:normAutofit fontScale="85000" lnSpcReduction="20000"/>
          </a:bodyPr>
          <a:lstStyle/>
          <a:p>
            <a:pPr marL="0" indent="0">
              <a:buNone/>
            </a:pPr>
            <a:r>
              <a:rPr lang="en-US" b="1" dirty="0" smtClean="0">
                <a:solidFill>
                  <a:srgbClr val="FF0000"/>
                </a:solidFill>
              </a:rPr>
              <a:t>S</a:t>
            </a:r>
            <a:r>
              <a:rPr lang="en-US" dirty="0" smtClean="0"/>
              <a:t>ex--male</a:t>
            </a:r>
          </a:p>
          <a:p>
            <a:pPr marL="0" indent="0">
              <a:buNone/>
            </a:pPr>
            <a:r>
              <a:rPr lang="en-US" b="1" dirty="0" smtClean="0">
                <a:solidFill>
                  <a:srgbClr val="FF0000"/>
                </a:solidFill>
              </a:rPr>
              <a:t>A</a:t>
            </a:r>
            <a:r>
              <a:rPr lang="en-US" dirty="0" smtClean="0"/>
              <a:t>ge—bimodal peak &lt;19 but &gt;45</a:t>
            </a:r>
          </a:p>
          <a:p>
            <a:pPr marL="0" indent="0">
              <a:buNone/>
            </a:pPr>
            <a:r>
              <a:rPr lang="en-US" b="1" dirty="0" smtClean="0">
                <a:solidFill>
                  <a:srgbClr val="FF0000"/>
                </a:solidFill>
              </a:rPr>
              <a:t>D</a:t>
            </a:r>
            <a:r>
              <a:rPr lang="en-US" dirty="0" smtClean="0"/>
              <a:t>epression</a:t>
            </a:r>
          </a:p>
          <a:p>
            <a:pPr marL="0" indent="0">
              <a:buNone/>
            </a:pPr>
            <a:r>
              <a:rPr lang="en-US" b="1" dirty="0" smtClean="0">
                <a:solidFill>
                  <a:srgbClr val="FF0000"/>
                </a:solidFill>
              </a:rPr>
              <a:t>P</a:t>
            </a:r>
            <a:r>
              <a:rPr lang="en-US" dirty="0" smtClean="0"/>
              <a:t>revious attempt</a:t>
            </a:r>
          </a:p>
          <a:p>
            <a:pPr marL="0" indent="0">
              <a:buNone/>
            </a:pPr>
            <a:r>
              <a:rPr lang="en-US" b="1" dirty="0" err="1" smtClean="0">
                <a:solidFill>
                  <a:srgbClr val="FF0000"/>
                </a:solidFill>
              </a:rPr>
              <a:t>E</a:t>
            </a:r>
            <a:r>
              <a:rPr lang="en-US" dirty="0" err="1" smtClean="0"/>
              <a:t>tOH</a:t>
            </a:r>
            <a:r>
              <a:rPr lang="en-US" dirty="0" smtClean="0"/>
              <a:t>—alcohol or other substance use or abuse</a:t>
            </a:r>
          </a:p>
          <a:p>
            <a:pPr marL="0" indent="0">
              <a:buNone/>
            </a:pPr>
            <a:r>
              <a:rPr lang="en-US" b="1" dirty="0" smtClean="0">
                <a:solidFill>
                  <a:srgbClr val="FF0000"/>
                </a:solidFill>
              </a:rPr>
              <a:t>R</a:t>
            </a:r>
            <a:r>
              <a:rPr lang="en-US" dirty="0" smtClean="0"/>
              <a:t>ational thinking absent—</a:t>
            </a:r>
            <a:r>
              <a:rPr lang="en-US" err="1" smtClean="0"/>
              <a:t>psychosis</a:t>
            </a:r>
            <a:r>
              <a:rPr lang="en-US" smtClean="0"/>
              <a:t>, dementia</a:t>
            </a:r>
            <a:r>
              <a:rPr lang="en-US" dirty="0" smtClean="0"/>
              <a:t>, delirium </a:t>
            </a:r>
          </a:p>
          <a:p>
            <a:pPr marL="0" indent="0">
              <a:buNone/>
            </a:pPr>
            <a:r>
              <a:rPr lang="en-US" b="1" dirty="0" smtClean="0">
                <a:solidFill>
                  <a:srgbClr val="FF0000"/>
                </a:solidFill>
              </a:rPr>
              <a:t>S</a:t>
            </a:r>
            <a:r>
              <a:rPr lang="en-US" dirty="0" smtClean="0"/>
              <a:t>ocial supports lacking</a:t>
            </a:r>
          </a:p>
          <a:p>
            <a:pPr marL="0" indent="0">
              <a:buNone/>
            </a:pPr>
            <a:r>
              <a:rPr lang="en-US" b="1" dirty="0" smtClean="0">
                <a:solidFill>
                  <a:srgbClr val="FF0000"/>
                </a:solidFill>
              </a:rPr>
              <a:t>O</a:t>
            </a:r>
            <a:r>
              <a:rPr lang="en-US" dirty="0" smtClean="0"/>
              <a:t>rganized plan</a:t>
            </a:r>
          </a:p>
          <a:p>
            <a:pPr marL="0" indent="0">
              <a:buNone/>
            </a:pPr>
            <a:r>
              <a:rPr lang="en-US" b="1" dirty="0" smtClean="0">
                <a:solidFill>
                  <a:srgbClr val="FF0000"/>
                </a:solidFill>
              </a:rPr>
              <a:t>N</a:t>
            </a:r>
            <a:r>
              <a:rPr lang="en-US" dirty="0" smtClean="0"/>
              <a:t>o Spouse</a:t>
            </a:r>
          </a:p>
          <a:p>
            <a:pPr marL="0" indent="0">
              <a:buNone/>
            </a:pPr>
            <a:r>
              <a:rPr lang="en-US" b="1" dirty="0" smtClean="0">
                <a:solidFill>
                  <a:srgbClr val="FF0000"/>
                </a:solidFill>
              </a:rPr>
              <a:t>S</a:t>
            </a:r>
            <a:r>
              <a:rPr lang="en-US" dirty="0" smtClean="0"/>
              <a:t>erious medical illness</a:t>
            </a:r>
            <a:endParaRPr lang="en-US" dirty="0"/>
          </a:p>
        </p:txBody>
      </p:sp>
    </p:spTree>
    <p:extLst>
      <p:ext uri="{BB962C8B-B14F-4D97-AF65-F5344CB8AC3E}">
        <p14:creationId xmlns:p14="http://schemas.microsoft.com/office/powerpoint/2010/main" val="17573682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Protective Factors</a:t>
            </a:r>
            <a:endParaRPr lang="en-US" b="1" dirty="0">
              <a:solidFill>
                <a:srgbClr val="0000FF"/>
              </a:solidFill>
            </a:endParaRPr>
          </a:p>
        </p:txBody>
      </p:sp>
      <p:sp>
        <p:nvSpPr>
          <p:cNvPr id="4" name="Content Placeholder 3"/>
          <p:cNvSpPr>
            <a:spLocks noGrp="1"/>
          </p:cNvSpPr>
          <p:nvPr>
            <p:ph sz="half" idx="1"/>
          </p:nvPr>
        </p:nvSpPr>
        <p:spPr/>
        <p:txBody>
          <a:bodyPr>
            <a:normAutofit/>
          </a:bodyPr>
          <a:lstStyle/>
          <a:p>
            <a:endParaRPr lang="en-US" dirty="0" smtClean="0"/>
          </a:p>
          <a:p>
            <a:r>
              <a:rPr lang="en-US" dirty="0" smtClean="0"/>
              <a:t>Connectedness with others</a:t>
            </a:r>
          </a:p>
          <a:p>
            <a:r>
              <a:rPr lang="en-US" dirty="0" smtClean="0"/>
              <a:t>Cultural or religious beliefs that discourage suicide</a:t>
            </a:r>
          </a:p>
          <a:p>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88332392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Protective Factors</a:t>
            </a:r>
            <a:endParaRPr lang="en-US" b="1" dirty="0">
              <a:solidFill>
                <a:srgbClr val="0000FF"/>
              </a:solidFill>
            </a:endParaRPr>
          </a:p>
        </p:txBody>
      </p:sp>
      <p:pic>
        <p:nvPicPr>
          <p:cNvPr id="5" name="Content Placeholder 4" descr="camera and monkey.jpg"/>
          <p:cNvPicPr>
            <a:picLocks noGrp="1" noChangeAspect="1"/>
          </p:cNvPicPr>
          <p:nvPr>
            <p:ph sz="half" idx="1"/>
          </p:nvPr>
        </p:nvPicPr>
        <p:blipFill>
          <a:blip r:embed="rId2">
            <a:extLst>
              <a:ext uri="{28A0092B-C50C-407E-A947-70E740481C1C}">
                <a14:useLocalDpi xmlns:a14="http://schemas.microsoft.com/office/drawing/2010/main" val="0"/>
              </a:ext>
            </a:extLst>
          </a:blip>
          <a:srcRect l="20388" r="20388"/>
          <a:stretch>
            <a:fillRect/>
          </a:stretch>
        </p:blipFill>
        <p:spPr/>
      </p:pic>
      <p:sp>
        <p:nvSpPr>
          <p:cNvPr id="4" name="Content Placeholder 3"/>
          <p:cNvSpPr>
            <a:spLocks noGrp="1"/>
          </p:cNvSpPr>
          <p:nvPr>
            <p:ph sz="half" idx="2"/>
          </p:nvPr>
        </p:nvSpPr>
        <p:spPr/>
        <p:txBody>
          <a:bodyPr/>
          <a:lstStyle/>
          <a:p>
            <a:endParaRPr lang="en-US" dirty="0" smtClean="0"/>
          </a:p>
          <a:p>
            <a:r>
              <a:rPr lang="en-US" dirty="0" smtClean="0"/>
              <a:t>Flexible coping skills</a:t>
            </a:r>
          </a:p>
          <a:p>
            <a:r>
              <a:rPr lang="en-US" dirty="0" smtClean="0"/>
              <a:t>Positive self image</a:t>
            </a:r>
          </a:p>
          <a:p>
            <a:r>
              <a:rPr lang="en-US" dirty="0" smtClean="0"/>
              <a:t>Resiliency</a:t>
            </a:r>
          </a:p>
          <a:p>
            <a:r>
              <a:rPr lang="en-US" dirty="0" smtClean="0"/>
              <a:t>Curiosity/intellectual competence</a:t>
            </a:r>
          </a:p>
        </p:txBody>
      </p:sp>
    </p:spTree>
    <p:extLst>
      <p:ext uri="{BB962C8B-B14F-4D97-AF65-F5344CB8AC3E}">
        <p14:creationId xmlns:p14="http://schemas.microsoft.com/office/powerpoint/2010/main" val="183281671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Protective Factors</a:t>
            </a:r>
            <a:endParaRPr lang="en-US" b="1" dirty="0">
              <a:solidFill>
                <a:srgbClr val="0000FF"/>
              </a:solidFill>
            </a:endParaRPr>
          </a:p>
        </p:txBody>
      </p:sp>
      <p:sp>
        <p:nvSpPr>
          <p:cNvPr id="3" name="Content Placeholder 2"/>
          <p:cNvSpPr>
            <a:spLocks noGrp="1"/>
          </p:cNvSpPr>
          <p:nvPr>
            <p:ph sz="half" idx="1"/>
          </p:nvPr>
        </p:nvSpPr>
        <p:spPr/>
        <p:txBody>
          <a:bodyPr/>
          <a:lstStyle/>
          <a:p>
            <a:endParaRPr lang="en-US" dirty="0" smtClean="0"/>
          </a:p>
          <a:p>
            <a:endParaRPr lang="en-US" dirty="0"/>
          </a:p>
          <a:p>
            <a:r>
              <a:rPr lang="en-US" dirty="0" smtClean="0"/>
              <a:t>Engagement with a wider community</a:t>
            </a:r>
          </a:p>
          <a:p>
            <a:r>
              <a:rPr lang="en-US" dirty="0" smtClean="0"/>
              <a:t>Perceived reasons for living</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449671"/>
            <a:ext cx="4038600" cy="2827020"/>
          </a:xfrm>
        </p:spPr>
      </p:pic>
    </p:spTree>
    <p:extLst>
      <p:ext uri="{BB962C8B-B14F-4D97-AF65-F5344CB8AC3E}">
        <p14:creationId xmlns:p14="http://schemas.microsoft.com/office/powerpoint/2010/main" val="92215459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Warning Signs</a:t>
            </a:r>
            <a:endParaRPr lang="en-US" b="1" dirty="0">
              <a:solidFill>
                <a:srgbClr val="0000FF"/>
              </a:solidFill>
            </a:endParaRPr>
          </a:p>
        </p:txBody>
      </p:sp>
      <p:sp>
        <p:nvSpPr>
          <p:cNvPr id="3" name="Content Placeholder 2"/>
          <p:cNvSpPr>
            <a:spLocks noGrp="1"/>
          </p:cNvSpPr>
          <p:nvPr>
            <p:ph idx="1"/>
          </p:nvPr>
        </p:nvSpPr>
        <p:spPr/>
        <p:txBody>
          <a:bodyPr>
            <a:normAutofit fontScale="92500" lnSpcReduction="10000"/>
          </a:bodyPr>
          <a:lstStyle/>
          <a:p>
            <a:r>
              <a:rPr lang="en-US" dirty="0" smtClean="0"/>
              <a:t>Ongoing talk about suicide</a:t>
            </a:r>
          </a:p>
          <a:p>
            <a:r>
              <a:rPr lang="en-US" dirty="0" smtClean="0"/>
              <a:t>Developing a plan and the means to carry out that plan</a:t>
            </a:r>
          </a:p>
          <a:p>
            <a:r>
              <a:rPr lang="en-US" dirty="0" smtClean="0"/>
              <a:t>Fearlessness of death</a:t>
            </a:r>
          </a:p>
          <a:p>
            <a:r>
              <a:rPr lang="en-US" dirty="0" smtClean="0"/>
              <a:t>Perceived burdensomeness</a:t>
            </a:r>
          </a:p>
          <a:p>
            <a:r>
              <a:rPr lang="en-US" dirty="0" smtClean="0"/>
              <a:t>Progressive alienation from support and connections</a:t>
            </a:r>
          </a:p>
          <a:p>
            <a:r>
              <a:rPr lang="en-US" dirty="0" smtClean="0"/>
              <a:t>Severe and persistent agitation</a:t>
            </a:r>
          </a:p>
          <a:p>
            <a:r>
              <a:rPr lang="en-US" dirty="0" smtClean="0"/>
              <a:t>Severe and persistent insomnia</a:t>
            </a:r>
            <a:endParaRPr lang="en-US" dirty="0"/>
          </a:p>
        </p:txBody>
      </p:sp>
    </p:spTree>
    <p:extLst>
      <p:ext uri="{BB962C8B-B14F-4D97-AF65-F5344CB8AC3E}">
        <p14:creationId xmlns:p14="http://schemas.microsoft.com/office/powerpoint/2010/main" val="116392504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Myths about Suicide* </a:t>
            </a:r>
            <a:endParaRPr lang="en-US" b="1" dirty="0">
              <a:solidFill>
                <a:srgbClr val="0000FF"/>
              </a:solidFill>
            </a:endParaRPr>
          </a:p>
        </p:txBody>
      </p:sp>
      <p:sp>
        <p:nvSpPr>
          <p:cNvPr id="3" name="Content Placeholder 2"/>
          <p:cNvSpPr>
            <a:spLocks noGrp="1"/>
          </p:cNvSpPr>
          <p:nvPr>
            <p:ph idx="1"/>
          </p:nvPr>
        </p:nvSpPr>
        <p:spPr/>
        <p:txBody>
          <a:bodyPr>
            <a:normAutofit fontScale="92500" lnSpcReduction="20000"/>
          </a:bodyPr>
          <a:lstStyle/>
          <a:p>
            <a:r>
              <a:rPr lang="en-US" dirty="0" smtClean="0"/>
              <a:t>It is always an impulsive act</a:t>
            </a:r>
          </a:p>
          <a:p>
            <a:r>
              <a:rPr lang="en-US" dirty="0" smtClean="0"/>
              <a:t>If someone is seriously suicidal, there will be a 					note</a:t>
            </a:r>
          </a:p>
          <a:p>
            <a:r>
              <a:rPr lang="en-US" dirty="0" smtClean="0"/>
              <a:t>It is always selfish </a:t>
            </a:r>
            <a:endParaRPr lang="en-US" dirty="0"/>
          </a:p>
          <a:p>
            <a:r>
              <a:rPr lang="en-US" dirty="0" smtClean="0"/>
              <a:t>It is vengeful</a:t>
            </a:r>
          </a:p>
          <a:p>
            <a:r>
              <a:rPr lang="en-US" dirty="0" smtClean="0"/>
              <a:t>“Slow suicide” exists and is the intention in unhealthy or addictive behaviors</a:t>
            </a:r>
          </a:p>
          <a:p>
            <a:r>
              <a:rPr lang="en-US" dirty="0" smtClean="0"/>
              <a:t>It increases around holidays</a:t>
            </a:r>
          </a:p>
          <a:p>
            <a:pPr marL="0" indent="0">
              <a:buNone/>
            </a:pPr>
            <a:r>
              <a:rPr lang="en-US" dirty="0" smtClean="0"/>
              <a:t>*</a:t>
            </a:r>
            <a:r>
              <a:rPr lang="en-US" sz="2600" dirty="0" err="1"/>
              <a:t>from”Understanding</a:t>
            </a:r>
            <a:r>
              <a:rPr lang="en-US" sz="2600" dirty="0"/>
              <a:t> and Overcoming Myths of Suicide,” Thomas Joiner, PhD, </a:t>
            </a:r>
            <a:r>
              <a:rPr lang="en-US" sz="2600" i="1" dirty="0" smtClean="0"/>
              <a:t>Psychiatric Times, </a:t>
            </a:r>
            <a:r>
              <a:rPr lang="en-US" sz="2600" dirty="0" smtClean="0"/>
              <a:t>January 19, 2011</a:t>
            </a:r>
            <a:r>
              <a:rPr lang="en-US" sz="2600" i="1" dirty="0" smtClean="0"/>
              <a:t> </a:t>
            </a:r>
            <a:endParaRPr lang="en-US" sz="2600" dirty="0" smtClean="0"/>
          </a:p>
        </p:txBody>
      </p:sp>
    </p:spTree>
    <p:extLst>
      <p:ext uri="{BB962C8B-B14F-4D97-AF65-F5344CB8AC3E}">
        <p14:creationId xmlns:p14="http://schemas.microsoft.com/office/powerpoint/2010/main" val="137973755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Assessment and Referral</a:t>
            </a:r>
            <a:endParaRPr lang="en-US" b="1" dirty="0">
              <a:solidFill>
                <a:srgbClr val="0000FF"/>
              </a:solidFill>
            </a:endParaRPr>
          </a:p>
        </p:txBody>
      </p:sp>
      <p:sp>
        <p:nvSpPr>
          <p:cNvPr id="3" name="Content Placeholder 2"/>
          <p:cNvSpPr>
            <a:spLocks noGrp="1"/>
          </p:cNvSpPr>
          <p:nvPr>
            <p:ph idx="1"/>
          </p:nvPr>
        </p:nvSpPr>
        <p:spPr/>
        <p:txBody>
          <a:bodyPr>
            <a:normAutofit/>
          </a:bodyPr>
          <a:lstStyle/>
          <a:p>
            <a:pPr marL="0" indent="0">
              <a:buNone/>
            </a:pPr>
            <a:r>
              <a:rPr lang="en-US" b="1" dirty="0" smtClean="0"/>
              <a:t>Remember the 5 Questions: </a:t>
            </a:r>
          </a:p>
          <a:p>
            <a:pPr marL="457200" lvl="1" indent="0">
              <a:buNone/>
            </a:pPr>
            <a:r>
              <a:rPr lang="en-US" dirty="0" smtClean="0"/>
              <a:t>1. How often do you think about suicide?</a:t>
            </a:r>
          </a:p>
          <a:p>
            <a:pPr marL="457200" lvl="1" indent="0">
              <a:buNone/>
            </a:pPr>
            <a:r>
              <a:rPr lang="en-US" dirty="0" smtClean="0"/>
              <a:t>2. Are you thinking about it now?</a:t>
            </a:r>
          </a:p>
          <a:p>
            <a:pPr marL="457200" lvl="1" indent="0">
              <a:buNone/>
            </a:pPr>
            <a:r>
              <a:rPr lang="en-US" dirty="0" smtClean="0"/>
              <a:t>3. Do you have a plan?</a:t>
            </a:r>
          </a:p>
          <a:p>
            <a:pPr marL="457200" lvl="1" indent="0">
              <a:buNone/>
            </a:pPr>
            <a:r>
              <a:rPr lang="en-US" dirty="0" smtClean="0"/>
              <a:t>4. Do you have the means to carry out that plan or another plan?</a:t>
            </a:r>
            <a:endParaRPr lang="en-US" dirty="0"/>
          </a:p>
          <a:p>
            <a:pPr marL="457200" lvl="1" indent="0">
              <a:buNone/>
            </a:pPr>
            <a:r>
              <a:rPr lang="en-US" dirty="0" smtClean="0"/>
              <a:t>5. Do you think the world would be better place or that those who know you would be better off if you were dead?</a:t>
            </a:r>
          </a:p>
        </p:txBody>
      </p:sp>
    </p:spTree>
    <p:extLst>
      <p:ext uri="{BB962C8B-B14F-4D97-AF65-F5344CB8AC3E}">
        <p14:creationId xmlns:p14="http://schemas.microsoft.com/office/powerpoint/2010/main" val="371785695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40201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b="1" dirty="0" smtClean="0">
                <a:solidFill>
                  <a:srgbClr val="0000FF"/>
                </a:solidFill>
              </a:rPr>
              <a:t>Summary</a:t>
            </a:r>
            <a:endParaRPr lang="en-US" b="1" dirty="0">
              <a:solidFill>
                <a:srgbClr val="0000FF"/>
              </a:solidFill>
            </a:endParaRPr>
          </a:p>
        </p:txBody>
      </p:sp>
      <p:sp>
        <p:nvSpPr>
          <p:cNvPr id="3" name="Content Placeholder 2"/>
          <p:cNvSpPr>
            <a:spLocks noGrp="1"/>
          </p:cNvSpPr>
          <p:nvPr>
            <p:ph idx="1"/>
          </p:nvPr>
        </p:nvSpPr>
        <p:spPr/>
        <p:txBody>
          <a:bodyPr/>
          <a:lstStyle/>
          <a:p>
            <a:r>
              <a:rPr lang="en-US" b="1" dirty="0" smtClean="0">
                <a:solidFill>
                  <a:srgbClr val="800080"/>
                </a:solidFill>
              </a:rPr>
              <a:t>Suicide is a symptom of an existential and spiritual crisis,  not a diagnosis or disease</a:t>
            </a:r>
            <a:endParaRPr lang="en-US" b="1" dirty="0">
              <a:solidFill>
                <a:srgbClr val="800080"/>
              </a:solidFill>
            </a:endParaRPr>
          </a:p>
          <a:p>
            <a:r>
              <a:rPr lang="en-US" b="1" dirty="0"/>
              <a:t>Developmental failures impair an individual’s ability to maintain a core sense of self worth</a:t>
            </a:r>
          </a:p>
          <a:p>
            <a:r>
              <a:rPr lang="en-US" b="1" dirty="0">
                <a:solidFill>
                  <a:schemeClr val="bg1"/>
                </a:solidFill>
              </a:rPr>
              <a:t>Aggression which is not sublimated and which is turned against the self makes an individual vulnerable to suicide</a:t>
            </a:r>
          </a:p>
          <a:p>
            <a:endParaRPr lang="en-US" dirty="0" smtClean="0"/>
          </a:p>
          <a:p>
            <a:endParaRPr lang="en-US" dirty="0"/>
          </a:p>
        </p:txBody>
      </p:sp>
    </p:spTree>
    <p:extLst>
      <p:ext uri="{BB962C8B-B14F-4D97-AF65-F5344CB8AC3E}">
        <p14:creationId xmlns:p14="http://schemas.microsoft.com/office/powerpoint/2010/main" val="259201611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Scope of the Problem (</a:t>
            </a:r>
            <a:r>
              <a:rPr lang="en-US" b="1" dirty="0" err="1" smtClean="0">
                <a:solidFill>
                  <a:srgbClr val="0000FF"/>
                </a:solidFill>
              </a:rPr>
              <a:t>con’t</a:t>
            </a:r>
            <a:r>
              <a:rPr lang="en-US" b="1" dirty="0" smtClean="0">
                <a:solidFill>
                  <a:srgbClr val="0000FF"/>
                </a:solidFill>
              </a:rPr>
              <a:t>)</a:t>
            </a:r>
            <a:endParaRPr lang="en-US" b="1" dirty="0">
              <a:solidFill>
                <a:srgbClr val="0000FF"/>
              </a:solidFill>
            </a:endParaRPr>
          </a:p>
        </p:txBody>
      </p:sp>
      <p:sp>
        <p:nvSpPr>
          <p:cNvPr id="3" name="Content Placeholder 2"/>
          <p:cNvSpPr>
            <a:spLocks noGrp="1"/>
          </p:cNvSpPr>
          <p:nvPr>
            <p:ph idx="1"/>
          </p:nvPr>
        </p:nvSpPr>
        <p:spPr/>
        <p:txBody>
          <a:bodyPr>
            <a:normAutofit/>
          </a:bodyPr>
          <a:lstStyle/>
          <a:p>
            <a:endParaRPr lang="en-US" dirty="0" smtClean="0"/>
          </a:p>
          <a:p>
            <a:r>
              <a:rPr lang="en-US" dirty="0" smtClean="0"/>
              <a:t>There </a:t>
            </a:r>
            <a:r>
              <a:rPr lang="en-US" dirty="0"/>
              <a:t>is </a:t>
            </a:r>
            <a:r>
              <a:rPr lang="en-US"/>
              <a:t>one </a:t>
            </a:r>
            <a:r>
              <a:rPr lang="en-US" smtClean="0"/>
              <a:t>completed suicide </a:t>
            </a:r>
            <a:r>
              <a:rPr lang="en-US" dirty="0"/>
              <a:t>for every 25 attempted suicides</a:t>
            </a:r>
            <a:r>
              <a:rPr lang="en-US" dirty="0" smtClean="0"/>
              <a:t>. </a:t>
            </a:r>
            <a:endParaRPr lang="en-US" dirty="0"/>
          </a:p>
          <a:p>
            <a:r>
              <a:rPr lang="en-US" dirty="0"/>
              <a:t>Among young adults ages 15 to 24 years old, there are approximately 100-200 attempts for every completed suicide</a:t>
            </a:r>
            <a:r>
              <a:rPr lang="en-US" dirty="0" smtClean="0"/>
              <a:t>. </a:t>
            </a:r>
            <a:endParaRPr lang="en-US" dirty="0"/>
          </a:p>
          <a:p>
            <a:pPr marL="0" indent="0">
              <a:buNone/>
            </a:pPr>
            <a:endParaRPr lang="en-US" dirty="0"/>
          </a:p>
        </p:txBody>
      </p:sp>
    </p:spTree>
    <p:extLst>
      <p:ext uri="{BB962C8B-B14F-4D97-AF65-F5344CB8AC3E}">
        <p14:creationId xmlns:p14="http://schemas.microsoft.com/office/powerpoint/2010/main" val="364217108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29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b="1" dirty="0" smtClean="0">
                <a:solidFill>
                  <a:srgbClr val="0000FF"/>
                </a:solidFill>
              </a:rPr>
              <a:t>Conclusion</a:t>
            </a:r>
            <a:endParaRPr lang="en-US" b="1" dirty="0">
              <a:solidFill>
                <a:srgbClr val="0000FF"/>
              </a:solidFill>
            </a:endParaRPr>
          </a:p>
        </p:txBody>
      </p:sp>
      <p:sp>
        <p:nvSpPr>
          <p:cNvPr id="3" name="Content Placeholder 2"/>
          <p:cNvSpPr>
            <a:spLocks noGrp="1"/>
          </p:cNvSpPr>
          <p:nvPr>
            <p:ph idx="1"/>
          </p:nvPr>
        </p:nvSpPr>
        <p:spPr/>
        <p:txBody>
          <a:bodyPr/>
          <a:lstStyle/>
          <a:p>
            <a:pPr marL="0" indent="0">
              <a:buNone/>
            </a:pPr>
            <a:endParaRPr lang="en-US" dirty="0"/>
          </a:p>
          <a:p>
            <a:r>
              <a:rPr lang="en-US" b="1" dirty="0" smtClean="0">
                <a:solidFill>
                  <a:schemeClr val="bg1"/>
                </a:solidFill>
              </a:rPr>
              <a:t>Recognition of warning signs and thoughtful screening assessment can be life saving for people in suicidal crisis</a:t>
            </a:r>
          </a:p>
          <a:p>
            <a:r>
              <a:rPr lang="en-US" b="1" dirty="0" smtClean="0">
                <a:solidFill>
                  <a:schemeClr val="bg1"/>
                </a:solidFill>
              </a:rPr>
              <a:t>Theologians, clinicians, and teachers, need a professional network of support and consultation for coping with </a:t>
            </a:r>
            <a:r>
              <a:rPr lang="en-US" b="1" smtClean="0">
                <a:solidFill>
                  <a:schemeClr val="bg1"/>
                </a:solidFill>
              </a:rPr>
              <a:t>suicidal crises</a:t>
            </a:r>
            <a:endParaRPr lang="en-US" b="1" dirty="0">
              <a:solidFill>
                <a:schemeClr val="bg1"/>
              </a:solidFill>
            </a:endParaRPr>
          </a:p>
        </p:txBody>
      </p:sp>
    </p:spTree>
    <p:extLst>
      <p:ext uri="{BB962C8B-B14F-4D97-AF65-F5344CB8AC3E}">
        <p14:creationId xmlns:p14="http://schemas.microsoft.com/office/powerpoint/2010/main" val="88265099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90"/>
                </a:solidFill>
              </a:rPr>
              <a:t>Thank You</a:t>
            </a:r>
            <a:endParaRPr lang="en-US" b="1" dirty="0">
              <a:solidFill>
                <a:srgbClr val="000090"/>
              </a:solidFill>
            </a:endParaRPr>
          </a:p>
        </p:txBody>
      </p:sp>
      <p:pic>
        <p:nvPicPr>
          <p:cNvPr id="4" name="Content Placeholder 3" descr="P6220114.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32100674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Some Additional Statistics</a:t>
            </a:r>
            <a:endParaRPr lang="en-US" b="1" dirty="0">
              <a:solidFill>
                <a:srgbClr val="0000FF"/>
              </a:solidFill>
            </a:endParaRPr>
          </a:p>
        </p:txBody>
      </p:sp>
      <p:sp>
        <p:nvSpPr>
          <p:cNvPr id="3" name="Content Placeholder 2"/>
          <p:cNvSpPr>
            <a:spLocks noGrp="1"/>
          </p:cNvSpPr>
          <p:nvPr>
            <p:ph idx="1"/>
          </p:nvPr>
        </p:nvSpPr>
        <p:spPr/>
        <p:txBody>
          <a:bodyPr>
            <a:normAutofit fontScale="92500" lnSpcReduction="10000"/>
          </a:bodyPr>
          <a:lstStyle/>
          <a:p>
            <a:r>
              <a:rPr lang="en-US" dirty="0"/>
              <a:t>Among adults aged ≥18 years in the United States during 2008-2009:</a:t>
            </a:r>
            <a:r>
              <a:rPr lang="en-US" sz="800" dirty="0"/>
              <a:t>3 </a:t>
            </a:r>
            <a:endParaRPr lang="en-US" dirty="0"/>
          </a:p>
          <a:p>
            <a:pPr lvl="1"/>
            <a:r>
              <a:rPr lang="en-US" dirty="0"/>
              <a:t>An estimated 8.3 million adults (3.7% of the adult U.S. population) reported having suicidal thoughts in the past year. </a:t>
            </a:r>
          </a:p>
          <a:p>
            <a:pPr lvl="1"/>
            <a:r>
              <a:rPr lang="en-US" dirty="0"/>
              <a:t>An estimated 2.2 million adults (1.0% of the adult U.S. population) reported having made suicide plans in the past year. </a:t>
            </a:r>
          </a:p>
          <a:p>
            <a:pPr lvl="1"/>
            <a:r>
              <a:rPr lang="en-US" dirty="0"/>
              <a:t>An estimated 1 million adults (0.5% of the U.S. adult population) reported making a suicide attempt in the past year. </a:t>
            </a:r>
          </a:p>
          <a:p>
            <a:pPr marL="0" indent="0">
              <a:buNone/>
            </a:pPr>
            <a:endParaRPr lang="en-US" dirty="0"/>
          </a:p>
        </p:txBody>
      </p:sp>
    </p:spTree>
    <p:extLst>
      <p:ext uri="{BB962C8B-B14F-4D97-AF65-F5344CB8AC3E}">
        <p14:creationId xmlns:p14="http://schemas.microsoft.com/office/powerpoint/2010/main" val="6519369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3472"/>
            <a:ext cx="8229600" cy="1143000"/>
          </a:xfrm>
        </p:spPr>
        <p:txBody>
          <a:bodyPr>
            <a:noAutofit/>
          </a:bodyPr>
          <a:lstStyle/>
          <a:p>
            <a:r>
              <a:rPr lang="en-US" sz="3200" b="1" dirty="0" smtClean="0">
                <a:solidFill>
                  <a:srgbClr val="0000FF"/>
                </a:solidFill>
              </a:rPr>
              <a:t/>
            </a:r>
            <a:br>
              <a:rPr lang="en-US" sz="3200" b="1" dirty="0" smtClean="0">
                <a:solidFill>
                  <a:srgbClr val="0000FF"/>
                </a:solidFill>
              </a:rPr>
            </a:br>
            <a:r>
              <a:rPr lang="en-US" sz="3200" b="1" dirty="0" smtClean="0">
                <a:solidFill>
                  <a:srgbClr val="0000FF"/>
                </a:solidFill>
              </a:rPr>
              <a:t>From a </a:t>
            </a:r>
            <a:r>
              <a:rPr lang="en-US" sz="3200" b="1" dirty="0">
                <a:solidFill>
                  <a:srgbClr val="0000FF"/>
                </a:solidFill>
              </a:rPr>
              <a:t>2011 nationally-representative sample of youth in grades 9-12: </a:t>
            </a:r>
            <a:br>
              <a:rPr lang="en-US" sz="3200" b="1" dirty="0">
                <a:solidFill>
                  <a:srgbClr val="0000FF"/>
                </a:solidFill>
              </a:rPr>
            </a:br>
            <a:endParaRPr lang="en-US" sz="3200" dirty="0"/>
          </a:p>
        </p:txBody>
      </p:sp>
      <p:sp>
        <p:nvSpPr>
          <p:cNvPr id="3" name="Content Placeholder 2"/>
          <p:cNvSpPr>
            <a:spLocks noGrp="1"/>
          </p:cNvSpPr>
          <p:nvPr>
            <p:ph idx="1"/>
          </p:nvPr>
        </p:nvSpPr>
        <p:spPr/>
        <p:txBody>
          <a:bodyPr>
            <a:noAutofit/>
          </a:bodyPr>
          <a:lstStyle/>
          <a:p>
            <a:pPr>
              <a:buFont typeface="Wingdings" charset="2"/>
              <a:buChar char="Ø"/>
            </a:pPr>
            <a:r>
              <a:rPr lang="en-US" sz="2400" dirty="0" smtClean="0"/>
              <a:t>15.8</a:t>
            </a:r>
            <a:r>
              <a:rPr lang="en-US" sz="2400" dirty="0"/>
              <a:t>% of students reported that they had seriously considered attempting suicide during the 12 months preceding the </a:t>
            </a:r>
            <a:r>
              <a:rPr lang="en-US" sz="2400" dirty="0" smtClean="0"/>
              <a:t>survey</a:t>
            </a:r>
            <a:endParaRPr lang="en-US" sz="2400" dirty="0"/>
          </a:p>
          <a:p>
            <a:pPr>
              <a:buFont typeface="Wingdings" charset="2"/>
              <a:buChar char="Ø"/>
            </a:pPr>
            <a:r>
              <a:rPr lang="en-US" sz="2400" dirty="0"/>
              <a:t>2.8% of students reported that they made a plan about how they would attempt suicide during the 12 months preceding the </a:t>
            </a:r>
            <a:r>
              <a:rPr lang="en-US" sz="2400" dirty="0" smtClean="0"/>
              <a:t>survey </a:t>
            </a:r>
            <a:endParaRPr lang="en-US" sz="2400" dirty="0"/>
          </a:p>
          <a:p>
            <a:pPr>
              <a:buFont typeface="Wingdings" charset="2"/>
              <a:buChar char="Ø"/>
            </a:pPr>
            <a:r>
              <a:rPr lang="en-US" sz="2400" dirty="0" smtClean="0"/>
              <a:t>7.8</a:t>
            </a:r>
            <a:r>
              <a:rPr lang="en-US" sz="2400" dirty="0"/>
              <a:t>% of students reported that they had attempted suicide one or more times during the 12 months preceding the </a:t>
            </a:r>
            <a:r>
              <a:rPr lang="en-US" sz="2400" dirty="0" smtClean="0"/>
              <a:t>survey</a:t>
            </a:r>
            <a:endParaRPr lang="en-US" sz="2400" dirty="0"/>
          </a:p>
          <a:p>
            <a:pPr>
              <a:buFont typeface="Wingdings" charset="2"/>
              <a:buChar char="Ø"/>
            </a:pPr>
            <a:r>
              <a:rPr lang="en-US" sz="2400" dirty="0"/>
              <a:t>2.4% of students reported that they had made a suicide attempt that resulted in an injury, poisoning, or an overdose that required medical attention. </a:t>
            </a:r>
          </a:p>
        </p:txBody>
      </p:sp>
    </p:spTree>
    <p:extLst>
      <p:ext uri="{BB962C8B-B14F-4D97-AF65-F5344CB8AC3E}">
        <p14:creationId xmlns:p14="http://schemas.microsoft.com/office/powerpoint/2010/main" val="206838802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Age Group Differences</a:t>
            </a:r>
            <a:endParaRPr lang="en-US" b="1" dirty="0">
              <a:solidFill>
                <a:srgbClr val="0000FF"/>
              </a:solidFill>
            </a:endParaRPr>
          </a:p>
        </p:txBody>
      </p:sp>
      <p:sp>
        <p:nvSpPr>
          <p:cNvPr id="3" name="Content Placeholder 2"/>
          <p:cNvSpPr>
            <a:spLocks noGrp="1"/>
          </p:cNvSpPr>
          <p:nvPr>
            <p:ph idx="1"/>
          </p:nvPr>
        </p:nvSpPr>
        <p:spPr/>
        <p:txBody>
          <a:bodyPr>
            <a:normAutofit fontScale="92500" lnSpcReduction="20000"/>
          </a:bodyPr>
          <a:lstStyle/>
          <a:p>
            <a:r>
              <a:rPr lang="en-US" dirty="0"/>
              <a:t>Suicide is </a:t>
            </a:r>
            <a:r>
              <a:rPr lang="en-US" dirty="0" smtClean="0"/>
              <a:t>the </a:t>
            </a:r>
            <a:r>
              <a:rPr lang="en-US" b="1" dirty="0" smtClean="0"/>
              <a:t>third </a:t>
            </a:r>
            <a:r>
              <a:rPr lang="en-US" dirty="0" smtClean="0"/>
              <a:t>leading cause of death among persons aged </a:t>
            </a:r>
            <a:r>
              <a:rPr lang="en-US" b="1" dirty="0" smtClean="0"/>
              <a:t>15-24 years</a:t>
            </a:r>
            <a:r>
              <a:rPr lang="en-US" dirty="0" smtClean="0"/>
              <a:t>, </a:t>
            </a:r>
            <a:r>
              <a:rPr lang="en-US" dirty="0"/>
              <a:t>the </a:t>
            </a:r>
            <a:r>
              <a:rPr lang="en-US" b="1" dirty="0">
                <a:solidFill>
                  <a:srgbClr val="FF2B3A"/>
                </a:solidFill>
              </a:rPr>
              <a:t>second</a:t>
            </a:r>
            <a:r>
              <a:rPr lang="en-US" dirty="0"/>
              <a:t> </a:t>
            </a:r>
            <a:r>
              <a:rPr lang="en-US" dirty="0" smtClean="0"/>
              <a:t>among persons </a:t>
            </a:r>
            <a:r>
              <a:rPr lang="en-US" dirty="0"/>
              <a:t>aged </a:t>
            </a:r>
            <a:r>
              <a:rPr lang="en-US" b="1" dirty="0">
                <a:solidFill>
                  <a:srgbClr val="FF2B3A"/>
                </a:solidFill>
              </a:rPr>
              <a:t>25-34 years</a:t>
            </a:r>
            <a:r>
              <a:rPr lang="en-US" dirty="0" smtClean="0"/>
              <a:t>, </a:t>
            </a:r>
            <a:r>
              <a:rPr lang="en-US" dirty="0"/>
              <a:t>the </a:t>
            </a:r>
            <a:r>
              <a:rPr lang="en-US" b="1" dirty="0">
                <a:solidFill>
                  <a:srgbClr val="8F13FF"/>
                </a:solidFill>
              </a:rPr>
              <a:t>fourth</a:t>
            </a:r>
            <a:r>
              <a:rPr lang="en-US" dirty="0"/>
              <a:t> among person aged </a:t>
            </a:r>
            <a:r>
              <a:rPr lang="en-US" b="1" dirty="0">
                <a:solidFill>
                  <a:srgbClr val="8F13FF"/>
                </a:solidFill>
              </a:rPr>
              <a:t>35-54 years</a:t>
            </a:r>
            <a:r>
              <a:rPr lang="en-US" dirty="0"/>
              <a:t>, and the </a:t>
            </a:r>
            <a:r>
              <a:rPr lang="en-US" b="1" dirty="0">
                <a:solidFill>
                  <a:srgbClr val="1FE12B"/>
                </a:solidFill>
              </a:rPr>
              <a:t>eighth</a:t>
            </a:r>
            <a:r>
              <a:rPr lang="en-US" dirty="0"/>
              <a:t> among person </a:t>
            </a:r>
            <a:r>
              <a:rPr lang="en-US" b="1" dirty="0">
                <a:solidFill>
                  <a:srgbClr val="1FE12B"/>
                </a:solidFill>
              </a:rPr>
              <a:t>55-64 years</a:t>
            </a:r>
            <a:r>
              <a:rPr lang="en-US" dirty="0" smtClean="0"/>
              <a:t>. </a:t>
            </a:r>
            <a:endParaRPr lang="en-US" dirty="0"/>
          </a:p>
          <a:p>
            <a:r>
              <a:rPr lang="en-US" dirty="0"/>
              <a:t>Among 15- to 24-year olds, suicide accounts for 20% of all deaths annually</a:t>
            </a:r>
            <a:r>
              <a:rPr lang="en-US" dirty="0" smtClean="0"/>
              <a:t>. </a:t>
            </a:r>
            <a:endParaRPr lang="en-US" dirty="0"/>
          </a:p>
          <a:p>
            <a:r>
              <a:rPr lang="en-US" dirty="0"/>
              <a:t>Suicide rates for females are highest among those aged 45-54 </a:t>
            </a:r>
            <a:r>
              <a:rPr lang="en-US" dirty="0" smtClean="0"/>
              <a:t>( </a:t>
            </a:r>
            <a:r>
              <a:rPr lang="en-US" dirty="0"/>
              <a:t>9 per 100,000 population) </a:t>
            </a:r>
            <a:endParaRPr lang="en-US" dirty="0" smtClean="0"/>
          </a:p>
          <a:p>
            <a:r>
              <a:rPr lang="en-US" dirty="0"/>
              <a:t>S</a:t>
            </a:r>
            <a:r>
              <a:rPr lang="en-US" dirty="0" smtClean="0"/>
              <a:t>uicide </a:t>
            </a:r>
            <a:r>
              <a:rPr lang="en-US" dirty="0"/>
              <a:t>for adults aged </a:t>
            </a:r>
            <a:r>
              <a:rPr lang="en-US" dirty="0" smtClean="0"/>
              <a:t>75 </a:t>
            </a:r>
            <a:r>
              <a:rPr lang="en-US" dirty="0"/>
              <a:t>years and older was 16.3 per 100,000.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1524966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Ethnic Differences</a:t>
            </a:r>
            <a:endParaRPr lang="en-US" b="1" dirty="0">
              <a:solidFill>
                <a:srgbClr val="0000FF"/>
              </a:solidFill>
            </a:endParaRPr>
          </a:p>
        </p:txBody>
      </p:sp>
      <p:sp>
        <p:nvSpPr>
          <p:cNvPr id="3" name="Content Placeholder 2"/>
          <p:cNvSpPr>
            <a:spLocks noGrp="1"/>
          </p:cNvSpPr>
          <p:nvPr>
            <p:ph idx="1"/>
          </p:nvPr>
        </p:nvSpPr>
        <p:spPr/>
        <p:txBody>
          <a:bodyPr>
            <a:normAutofit lnSpcReduction="10000"/>
          </a:bodyPr>
          <a:lstStyle/>
          <a:p>
            <a:r>
              <a:rPr lang="en-US" dirty="0" smtClean="0"/>
              <a:t>Suicide </a:t>
            </a:r>
            <a:r>
              <a:rPr lang="en-US" dirty="0"/>
              <a:t>is the second leading cause of </a:t>
            </a:r>
            <a:r>
              <a:rPr lang="en-US" dirty="0" smtClean="0"/>
              <a:t>death among </a:t>
            </a:r>
            <a:r>
              <a:rPr lang="en-US" dirty="0"/>
              <a:t>American Indians/Alaska Natives aged 15- to 34-</a:t>
            </a:r>
            <a:r>
              <a:rPr lang="en-US" dirty="0" smtClean="0"/>
              <a:t>years</a:t>
            </a:r>
            <a:r>
              <a:rPr lang="en-US" dirty="0"/>
              <a:t> </a:t>
            </a:r>
            <a:r>
              <a:rPr lang="en-US" dirty="0" smtClean="0"/>
              <a:t>and is </a:t>
            </a:r>
            <a:r>
              <a:rPr lang="en-US" dirty="0"/>
              <a:t>2.5 times higher than the national average for that age group (12.2 per 100,000)</a:t>
            </a:r>
            <a:r>
              <a:rPr lang="en-US" dirty="0" smtClean="0"/>
              <a:t>. </a:t>
            </a:r>
            <a:endParaRPr lang="en-US" dirty="0"/>
          </a:p>
          <a:p>
            <a:r>
              <a:rPr lang="en-US" dirty="0" smtClean="0"/>
              <a:t> In 2011,Hispanic </a:t>
            </a:r>
            <a:r>
              <a:rPr lang="en-US" dirty="0"/>
              <a:t>female </a:t>
            </a:r>
            <a:r>
              <a:rPr lang="en-US" dirty="0" smtClean="0"/>
              <a:t>high school students reported more  </a:t>
            </a:r>
            <a:r>
              <a:rPr lang="en-US" dirty="0"/>
              <a:t>suicide attempts (13.5%) </a:t>
            </a:r>
            <a:r>
              <a:rPr lang="en-US" dirty="0" smtClean="0"/>
              <a:t>than African American (</a:t>
            </a:r>
            <a:r>
              <a:rPr lang="en-US" dirty="0"/>
              <a:t>8.8%</a:t>
            </a:r>
            <a:r>
              <a:rPr lang="en-US" dirty="0" smtClean="0"/>
              <a:t>) or Caucasian female </a:t>
            </a:r>
            <a:r>
              <a:rPr lang="en-US" dirty="0"/>
              <a:t>students </a:t>
            </a:r>
            <a:r>
              <a:rPr lang="en-US" dirty="0" smtClean="0"/>
              <a:t>(7.9%)</a:t>
            </a:r>
            <a:endParaRPr lang="en-US" dirty="0"/>
          </a:p>
        </p:txBody>
      </p:sp>
    </p:spTree>
    <p:extLst>
      <p:ext uri="{BB962C8B-B14F-4D97-AF65-F5344CB8AC3E}">
        <p14:creationId xmlns:p14="http://schemas.microsoft.com/office/powerpoint/2010/main" val="49218457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LGBT Population</a:t>
            </a:r>
            <a:endParaRPr lang="en-US" b="1" dirty="0">
              <a:solidFill>
                <a:srgbClr val="0000FF"/>
              </a:solidFill>
            </a:endParaRPr>
          </a:p>
        </p:txBody>
      </p:sp>
      <p:sp>
        <p:nvSpPr>
          <p:cNvPr id="3" name="Content Placeholder 2"/>
          <p:cNvSpPr>
            <a:spLocks noGrp="1"/>
          </p:cNvSpPr>
          <p:nvPr>
            <p:ph idx="1"/>
          </p:nvPr>
        </p:nvSpPr>
        <p:spPr/>
        <p:txBody>
          <a:bodyPr>
            <a:normAutofit fontScale="25000" lnSpcReduction="20000"/>
          </a:bodyPr>
          <a:lstStyle/>
          <a:p>
            <a:r>
              <a:rPr lang="en-US" sz="12800" dirty="0"/>
              <a:t>Suicide attempts by LGB youth and questioning youth are 4 to 6 times more likely to result in injury, poisoning, or overdose that requires treatment from a doctor or nurse, compared to their straight </a:t>
            </a:r>
            <a:r>
              <a:rPr lang="en-US" sz="12800" dirty="0" smtClean="0"/>
              <a:t>peers </a:t>
            </a:r>
            <a:r>
              <a:rPr lang="en-US" sz="9600" dirty="0" smtClean="0"/>
              <a:t>[1]</a:t>
            </a:r>
            <a:endParaRPr lang="en-US" sz="9600" dirty="0"/>
          </a:p>
          <a:p>
            <a:r>
              <a:rPr lang="en-US" sz="12800" dirty="0"/>
              <a:t>Nearly half of young transgender people have seriously thought about taking their lives, and one quarter report having made a suicide </a:t>
            </a:r>
            <a:r>
              <a:rPr lang="en-US" sz="12800" dirty="0" smtClean="0"/>
              <a:t>attempt </a:t>
            </a:r>
            <a:r>
              <a:rPr lang="en-US" sz="9600" dirty="0" smtClean="0"/>
              <a:t>[2]</a:t>
            </a:r>
            <a:endParaRPr lang="en-US" sz="9600" dirty="0"/>
          </a:p>
          <a:p>
            <a:pPr marL="0" indent="0">
              <a:buNone/>
            </a:pPr>
            <a:r>
              <a:rPr lang="en-US" sz="6400" i="1" dirty="0" smtClean="0"/>
              <a:t>[</a:t>
            </a:r>
            <a:r>
              <a:rPr lang="en-US" sz="6400" i="1" dirty="0"/>
              <a:t>1</a:t>
            </a:r>
            <a:r>
              <a:rPr lang="en-US" sz="6400" i="1" dirty="0" smtClean="0"/>
              <a:t>] </a:t>
            </a:r>
            <a:r>
              <a:rPr lang="en-US" sz="6400" i="1" dirty="0"/>
              <a:t>CDC. (2011). Sexual Identity, Sex of Sexual Contacts, and Health-Risk Behaviors Among Students in Grades 9-12: Youth Risk Behavior Surveillance. Atlanta, GA: U.S. Department of Health and Human Services.  </a:t>
            </a:r>
            <a:r>
              <a:rPr lang="en-US" sz="6400" i="1" dirty="0" smtClean="0"/>
              <a:t>[2] </a:t>
            </a:r>
            <a:r>
              <a:rPr lang="en-US" sz="6400" i="1" dirty="0"/>
              <a:t>Grossman, A.H. &amp; </a:t>
            </a:r>
            <a:r>
              <a:rPr lang="en-US" sz="6400" i="1" dirty="0" err="1"/>
              <a:t>D'Augelli</a:t>
            </a:r>
            <a:r>
              <a:rPr lang="en-US" sz="6400" i="1" dirty="0"/>
              <a:t>, A.R. (2007). Transgender Youth and Life-Threatening Behaviors. Suicide and Life-Threatening Behaviors.37(5), 527-37.</a:t>
            </a:r>
            <a:endParaRPr lang="en-US" sz="6400" dirty="0"/>
          </a:p>
        </p:txBody>
      </p:sp>
    </p:spTree>
    <p:extLst>
      <p:ext uri="{BB962C8B-B14F-4D97-AF65-F5344CB8AC3E}">
        <p14:creationId xmlns:p14="http://schemas.microsoft.com/office/powerpoint/2010/main" val="289394500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596</TotalTime>
  <Words>2136</Words>
  <Application>Microsoft Macintosh PowerPoint</Application>
  <PresentationFormat>On-screen Show (4:3)</PresentationFormat>
  <Paragraphs>190</Paragraphs>
  <Slides>41</Slides>
  <Notes>10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 Saying ‘Yes’ to Life: Theoretical and Clinical Considerations Concerning the Existential and Spiritual Crisis of Suicide </vt:lpstr>
      <vt:lpstr>OBJECTIVES</vt:lpstr>
      <vt:lpstr>The Scope of the Problem</vt:lpstr>
      <vt:lpstr>Scope of the Problem (con’t)</vt:lpstr>
      <vt:lpstr>Some Additional Statistics</vt:lpstr>
      <vt:lpstr> From a 2011 nationally-representative sample of youth in grades 9-12:  </vt:lpstr>
      <vt:lpstr>Age Group Differences</vt:lpstr>
      <vt:lpstr>Ethnic Differences</vt:lpstr>
      <vt:lpstr>LGBT Population</vt:lpstr>
      <vt:lpstr>Psychodynamic Considerations</vt:lpstr>
      <vt:lpstr> The Psychodynamics  of the Crisis of Suicide</vt:lpstr>
      <vt:lpstr>PowerPoint Presentation</vt:lpstr>
      <vt:lpstr>Psychodynamic  Theories</vt:lpstr>
      <vt:lpstr>Drive Theory and Ego Psychology</vt:lpstr>
      <vt:lpstr>Formulation of Suicide in Drive Theory</vt:lpstr>
      <vt:lpstr>Freud’s Foundational Papers</vt:lpstr>
      <vt:lpstr>Object Relations Theory*</vt:lpstr>
      <vt:lpstr>Formulation of Suicide in Object Relations Theory</vt:lpstr>
      <vt:lpstr>Self Psychology*</vt:lpstr>
      <vt:lpstr>Formulation of Suicide in Self Psychology</vt:lpstr>
      <vt:lpstr>Relational Theory*</vt:lpstr>
      <vt:lpstr>PowerPoint Presentation</vt:lpstr>
      <vt:lpstr>PowerPoint Presentation</vt:lpstr>
      <vt:lpstr>Formulation of Suicide in Relational Theory*</vt:lpstr>
      <vt:lpstr>PowerPoint Presentation</vt:lpstr>
      <vt:lpstr>To Recap--</vt:lpstr>
      <vt:lpstr>Recap (con’t)</vt:lpstr>
      <vt:lpstr>The Spiritual Crisis of Suicide</vt:lpstr>
      <vt:lpstr>Old Testament:  The Book of Job</vt:lpstr>
      <vt:lpstr> St Thomas Aquinas (1267-73) </vt:lpstr>
      <vt:lpstr>Pope Francis (2015) </vt:lpstr>
      <vt:lpstr>Risk Factors</vt:lpstr>
      <vt:lpstr>Protective Factors</vt:lpstr>
      <vt:lpstr>Protective Factors</vt:lpstr>
      <vt:lpstr>Protective Factors</vt:lpstr>
      <vt:lpstr>Warning Signs</vt:lpstr>
      <vt:lpstr>Myths about Suicide* </vt:lpstr>
      <vt:lpstr>Assessment and Referral</vt:lpstr>
      <vt:lpstr>Summary</vt:lpstr>
      <vt:lpstr>Conclusion</vt:lpstr>
      <vt:lpstr>Thank You</vt:lpstr>
    </vt:vector>
  </TitlesOfParts>
  <Company>Cynthia B Stevens, MD, 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Saying ‘Yes’ to Life: Theoretical and Clinical Considerations Concerning the Existential and Spiritual Crisis of Suicide </dc:title>
  <dc:creator>Cynthia B Stevens, MD</dc:creator>
  <cp:lastModifiedBy>Cynthia B Stevens, MD</cp:lastModifiedBy>
  <cp:revision>51</cp:revision>
  <dcterms:created xsi:type="dcterms:W3CDTF">2015-01-19T00:28:04Z</dcterms:created>
  <dcterms:modified xsi:type="dcterms:W3CDTF">2015-03-14T22:32:06Z</dcterms:modified>
</cp:coreProperties>
</file>